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51" r:id="rId1"/>
  </p:sldMasterIdLst>
  <p:notesMasterIdLst>
    <p:notesMasterId r:id="rId29"/>
  </p:notesMasterIdLst>
  <p:sldIdLst>
    <p:sldId id="256" r:id="rId2"/>
    <p:sldId id="268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82" r:id="rId14"/>
    <p:sldId id="267" r:id="rId15"/>
    <p:sldId id="281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81199" autoAdjust="0"/>
  </p:normalViewPr>
  <p:slideViewPr>
    <p:cSldViewPr snapToGrid="0">
      <p:cViewPr varScale="1">
        <p:scale>
          <a:sx n="92" d="100"/>
          <a:sy n="92" d="100"/>
        </p:scale>
        <p:origin x="1254" y="96"/>
      </p:cViewPr>
      <p:guideLst/>
    </p:cSldViewPr>
  </p:slideViewPr>
  <p:outlineViewPr>
    <p:cViewPr>
      <p:scale>
        <a:sx n="33" d="100"/>
        <a:sy n="33" d="100"/>
      </p:scale>
      <p:origin x="0" y="-672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1746FD-B176-4374-B32E-5FD7A0F8317B}" type="datetimeFigureOut">
              <a:rPr lang="en-US" smtClean="0"/>
              <a:t>10/24/2021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B40C59-5404-43EE-A257-948412F18D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6033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ffectLst/>
                <a:latin typeface="Arial" panose="020B0604020202020204" pitchFamily="34" charset="0"/>
              </a:rPr>
              <a:t>Background </a:t>
            </a:r>
            <a:br>
              <a:rPr lang="en-US" dirty="0"/>
            </a:br>
            <a:r>
              <a:rPr lang="en-US" dirty="0">
                <a:effectLst/>
                <a:latin typeface="Arial" panose="020B0604020202020204" pitchFamily="34" charset="0"/>
              </a:rPr>
              <a:t>Problem Statement (or Statement of main question(s) to be answered) </a:t>
            </a:r>
            <a:br>
              <a:rPr lang="en-US" dirty="0"/>
            </a:br>
            <a:r>
              <a:rPr lang="en-US" dirty="0"/>
              <a:t>Q</a:t>
            </a:r>
            <a:r>
              <a:rPr lang="en-US" dirty="0">
                <a:effectLst/>
                <a:latin typeface="Arial" panose="020B0604020202020204" pitchFamily="34" charset="0"/>
              </a:rPr>
              <a:t>uantitative Approach </a:t>
            </a:r>
            <a:br>
              <a:rPr lang="en-US" dirty="0"/>
            </a:br>
            <a:r>
              <a:rPr lang="en-US" dirty="0" err="1">
                <a:effectLst/>
                <a:latin typeface="Arial" panose="020B0604020202020204" pitchFamily="34" charset="0"/>
              </a:rPr>
              <a:t>Approach</a:t>
            </a:r>
            <a:r>
              <a:rPr lang="en-US" dirty="0">
                <a:effectLst/>
                <a:latin typeface="Arial" panose="020B0604020202020204" pitchFamily="34" charset="0"/>
              </a:rPr>
              <a:t> (Model/Analysis/Results) </a:t>
            </a:r>
            <a:br>
              <a:rPr lang="en-US" dirty="0"/>
            </a:br>
            <a:r>
              <a:rPr lang="en-US" dirty="0">
                <a:effectLst/>
                <a:latin typeface="Arial" panose="020B0604020202020204" pitchFamily="34" charset="0"/>
              </a:rPr>
              <a:t>Statement of Necessary Assumptions (could go before or after the description of the approach itself) </a:t>
            </a:r>
            <a:br>
              <a:rPr lang="en-US" dirty="0"/>
            </a:br>
            <a:r>
              <a:rPr lang="en-US" dirty="0">
                <a:effectLst/>
                <a:latin typeface="Arial" panose="020B0604020202020204" pitchFamily="34" charset="0"/>
              </a:rPr>
              <a:t>Recommendations (what do you recommend to the organization/decision-maker of the case based on your analysis; your recommendations should be as concrete as possible and should be supported by your analysis)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B40C59-5404-43EE-A257-948412F18DC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8252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Taking a quick Look at the data, we see that the demand variation follow a similar pattern, even for data collected in T-28. Also we see some outliers exists, below 25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B40C59-5404-43EE-A257-948412F18DC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0908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B40C59-5404-43EE-A257-948412F18DC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8723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B40C59-5404-43EE-A257-948412F18DC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5050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BB0DB3-A8FF-4ABB-9E2E-D960422260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025308"/>
          </a:xfrm>
        </p:spPr>
        <p:txBody>
          <a:bodyPr anchor="b">
            <a:normAutofit/>
          </a:bodyPr>
          <a:lstStyle>
            <a:lvl1pPr algn="ctr"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EE0618-75D7-410F-859C-CDF53BC53E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86729"/>
            <a:ext cx="9144000" cy="1135529"/>
          </a:xfr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1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237F11-76DB-4DD9-9747-3F38D05BA0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EB89E3-A20A-4C33-BB9A-C0F838AF6FE8}" type="datetime1">
              <a:rPr lang="en-US" smtClean="0"/>
              <a:t>10/25/2021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59F581-81B0-44B3-ABA5-A25CA4BAE4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10D591-ADCF-4300-8282-72AE357F3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7797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E5C77-55F8-4677-A96C-E6D3F5545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A064EF-ADDA-4943-8F87-A7469D7997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B0D493-D1E7-4358-95E9-B5B80A49E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7B9E2-E166-4659-BFA7-A9079B21A27B}" type="datetime1">
              <a:rPr lang="en-US" smtClean="0"/>
              <a:t>10/25/2021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E98326-3276-4B9E-960F-10C6677BFA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4C3AC2-288D-4FEE-BF80-0EAEDDFAB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0917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3333C6A-5417-40BD-BF7A-9405832237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43BCB45-B343-46F6-9718-AA0D68CED1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BDA2A4-FD34-4E17-908F-4367B1E644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70D482-0218-4FBE-9D3B-CC2E648A8004}" type="datetime1">
              <a:rPr lang="en-US" smtClean="0"/>
              <a:t>10/25/2021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87AE3-776D-451D-AA52-C06B747248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A0C4D5-BE1E-4D6A-9196-E0F9E42B2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6866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75558-A264-444E-829B-51AAE6B4B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8D9373-37D1-4135-8D34-755E139F79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5E4A6B-1966-4E57-9FB8-8B111E97B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CD60D-A51E-43B3-B1E6-993BEEB01E46}" type="datetime1">
              <a:rPr lang="en-US" smtClean="0"/>
              <a:t>10/25/2021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3FC3DD-F2BE-41FF-895B-00129AAB1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1F830C-8424-4FAF-A011-605AE1D14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0780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A1BE8-ECC1-4027-B16E-C7BECCA9D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46C7E1-471A-46AA-8068-98E68C0C20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7C9F8F-EC48-4D16-B4C6-023A7B607B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15B69-A235-4349-84DB-60CE343DCD3D}" type="datetime1">
              <a:rPr lang="en-US" smtClean="0"/>
              <a:t>10/25/2021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9FA5B3-F726-417B-932A-B93E0C8F5A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7D21F1-1A24-43EA-AB09-3024C491E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2275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16569-B648-4D50-BEB8-E8DAE24D6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0831B3-A1FD-470C-BEEE-4CFB441502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24493"/>
            <a:ext cx="5181600" cy="42524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F34A17-C244-438C-9AE3-FB9B3CE3BD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24493"/>
            <a:ext cx="5181600" cy="42524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CFA3AA-3FC1-4B98-8F99-1726F1AC0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7EEE1-4783-4963-9E80-5D0AF3CECD90}" type="datetime1">
              <a:rPr lang="en-US" smtClean="0"/>
              <a:t>10/25/2021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E10883-BACC-41A1-9067-ECFDB937D7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7660A2-13C9-4432-A6EB-A4FF3D78F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3574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7C843-C993-4E9C-80DD-3620816E5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91A8E3-B066-4511-9C6E-A3435B64DD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734325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E86B63-4102-4802-94D7-F138F80F3E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58237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924765-08A7-4A60-86DC-DC420F60BB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734325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4AA2795-EFB6-4000-8F25-FBB62646C0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58237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C942CFB-FE12-494A-9C41-3CB90F07BD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48495-9DC6-41C9-9307-F905705D6C03}" type="datetime1">
              <a:rPr lang="en-US" smtClean="0"/>
              <a:t>10/25/2021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C3A07E3-59E1-4EBD-9687-4B6ABE96A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CF7BB23-7539-4674-8B66-ACEFF9468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49410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841DB-C73C-4968-B434-A6AA14DAF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8152BF-92C7-4BF5-A9DB-16A0BF0F5F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383E2-106A-403D-82F5-15D9FF0CBA42}" type="datetime1">
              <a:rPr lang="en-US" smtClean="0"/>
              <a:t>10/25/2021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289DB7-F492-4037-A439-D70F7E556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FA96F1-8B8A-4E83-B3C2-E10DE522A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1530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8031033-9688-463F-9614-47F2F5BC6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5872C-255A-4EA3-B395-51E78D508558}" type="datetime1">
              <a:rPr lang="en-US" smtClean="0"/>
              <a:t>10/25/2021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5B8DB2-C14B-45AC-ACAF-8702DF59C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01DA57-8D4E-4075-9460-4F03DF8AA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4533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CBE2C-9DAA-489D-AC88-15CBBA8A9B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E124BE-E494-445A-A4FB-A2A8F28F0C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2446DE-9A32-4774-9F7C-86678CA90E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00115D-61B3-46D0-B4D3-30C374B52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9ED91-C461-4244-8EA3-B9F61DADA0B3}" type="datetime1">
              <a:rPr lang="en-US" smtClean="0"/>
              <a:t>10/25/2021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3C2AFC-D0F8-469F-B1E0-123C2E066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B9BCDA-9EF7-4531-8021-AF7B30751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5700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AE558-F89F-4688-94E5-77F37D49F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BCD35AF-8CA2-49BB-BAE9-F29A0186EC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5CAA98-55BD-4118-A8AF-D603060784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BFF4C5-82A8-4AD8-B7E2-2882F65768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1C243-4BB0-4817-82BC-DE85E8963A25}" type="datetime1">
              <a:rPr lang="en-US" smtClean="0"/>
              <a:t>10/25/2021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60B401-B64F-417B-8AD6-581A22E5E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24BD4C-7149-44BF-8150-F72CAA95A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6678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436E0F2-A64B-471E-93C0-8DFE08CC57C8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C1E3AB1-2A8C-4607-9FAE-D8BDB280FE1A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6D66059-832F-40B6-A35F-F56C8F38A1E7}"/>
              </a:ext>
            </a:extLst>
          </p:cNvPr>
          <p:cNvCxnSpPr>
            <a:cxnSpLocks/>
          </p:cNvCxnSpPr>
          <p:nvPr/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515E2ED-7EA9-448D-83FA-54C3DF9723BD}"/>
              </a:ext>
            </a:extLst>
          </p:cNvPr>
          <p:cNvCxnSpPr>
            <a:cxnSpLocks/>
          </p:cNvCxnSpPr>
          <p:nvPr/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0595356-EABD-4767-AC9D-EA21FF115EC0}"/>
              </a:ext>
            </a:extLst>
          </p:cNvPr>
          <p:cNvCxnSpPr>
            <a:cxnSpLocks/>
          </p:cNvCxnSpPr>
          <p:nvPr/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8CD9F06-9628-469C-B788-A894E3E08281}"/>
              </a:ext>
            </a:extLst>
          </p:cNvPr>
          <p:cNvCxnSpPr>
            <a:cxnSpLocks/>
          </p:cNvCxnSpPr>
          <p:nvPr/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550A431-0B61-421B-B4B7-24C0CFF0F938}"/>
              </a:ext>
            </a:extLst>
          </p:cNvPr>
          <p:cNvCxnSpPr>
            <a:cxnSpLocks/>
          </p:cNvCxnSpPr>
          <p:nvPr/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75B94C5-D205-4339-B029-5D0FD2E5F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533401"/>
            <a:ext cx="9906000" cy="13821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96DC5C-BD34-4CE4-8AA7-A6A4B9516F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3000" y="2009554"/>
            <a:ext cx="9906000" cy="4024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F192A7-D622-449D-9FC2-48FDE4D690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37102" y="6398878"/>
            <a:ext cx="419390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100">
                <a:solidFill>
                  <a:schemeClr val="tx2"/>
                </a:solidFill>
                <a:latin typeface="+mn-lt"/>
              </a:defRPr>
            </a:lvl1pPr>
          </a:lstStyle>
          <a:p>
            <a:fld id="{D6039414-FA7D-48BD-9D10-01F99A99145B}" type="datetime1">
              <a:rPr lang="en-US" smtClean="0"/>
              <a:t>10/25/2021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35B93C-2BE9-4847-BFE5-D3CBCC6E94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4429" y="6398878"/>
            <a:ext cx="4497315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 b="1" spc="30" baseline="0">
                <a:solidFill>
                  <a:schemeClr val="tx2"/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70A99-395E-4F22-8AAB-6C7EE743D7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2477" y="6398878"/>
            <a:ext cx="470887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100">
                <a:solidFill>
                  <a:schemeClr val="tx2"/>
                </a:solidFill>
                <a:latin typeface="+mn-lt"/>
              </a:defRPr>
            </a:lvl1pPr>
          </a:lstStyle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9277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44" r:id="rId6"/>
    <p:sldLayoutId id="2147483740" r:id="rId7"/>
    <p:sldLayoutId id="2147483741" r:id="rId8"/>
    <p:sldLayoutId id="2147483742" r:id="rId9"/>
    <p:sldLayoutId id="2147483743" r:id="rId10"/>
    <p:sldLayoutId id="2147483745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i="1" kern="1200" cap="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SzPct val="80000"/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svg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7" Type="http://schemas.openxmlformats.org/officeDocument/2006/relationships/image" Target="../media/image21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43.svg"/><Relationship Id="rId4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svg"/><Relationship Id="rId4" Type="http://schemas.openxmlformats.org/officeDocument/2006/relationships/image" Target="../media/image4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svg"/><Relationship Id="rId7" Type="http://schemas.openxmlformats.org/officeDocument/2006/relationships/image" Target="../media/image53.sv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svg"/><Relationship Id="rId4" Type="http://schemas.openxmlformats.org/officeDocument/2006/relationships/image" Target="../media/image5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svg"/><Relationship Id="rId4" Type="http://schemas.openxmlformats.org/officeDocument/2006/relationships/image" Target="../media/image5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sv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sv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sv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sv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sv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sv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sv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7" Type="http://schemas.openxmlformats.org/officeDocument/2006/relationships/image" Target="../media/image21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id="{BC88933B-CFB2-4662-9CA9-2C1E08385B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F909EEE1-52DB-4A86-AFCE-CCE9041848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2"/>
            <a:ext cx="12192000" cy="685734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839445-0D3B-40BC-851B-D9EAD1247C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05869" y="1994264"/>
            <a:ext cx="6935872" cy="3922755"/>
          </a:xfrm>
        </p:spPr>
        <p:txBody>
          <a:bodyPr vert="horz" lIns="91440" tIns="45720" rIns="91440" bIns="45720" rtlCol="0">
            <a:normAutofit/>
          </a:bodyPr>
          <a:lstStyle/>
          <a:p>
            <a:pPr algn="r"/>
            <a:r>
              <a:rPr lang="en-US" dirty="0"/>
              <a:t>Vanderbilt University Medical Center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682711-54AB-4144-94A0-1E1B954CF0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83790" y="1050878"/>
            <a:ext cx="6157951" cy="943386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 algn="r">
              <a:buFont typeface="Arial" panose="020B0604020202020204" pitchFamily="34" charset="0"/>
              <a:buChar char="•"/>
            </a:pPr>
            <a:r>
              <a:rPr lang="en-US" dirty="0"/>
              <a:t>Elective Surgery Schedule</a:t>
            </a:r>
            <a:endParaRPr lang="en-US"/>
          </a:p>
          <a:p>
            <a:pPr indent="-228600" algn="r">
              <a:buFont typeface="Arial" panose="020B0604020202020204" pitchFamily="34" charset="0"/>
              <a:buChar char="•"/>
            </a:pPr>
            <a:r>
              <a:rPr lang="en-US" i="1" dirty="0" err="1"/>
              <a:t>Indu</a:t>
            </a:r>
            <a:r>
              <a:rPr lang="en-US" i="1" dirty="0"/>
              <a:t> 6611 Case Study 2</a:t>
            </a:r>
            <a:endParaRPr lang="en-US" i="1"/>
          </a:p>
          <a:p>
            <a:pPr indent="-228600" algn="r">
              <a:buFont typeface="Arial" panose="020B0604020202020204" pitchFamily="34" charset="0"/>
              <a:buChar char="•"/>
            </a:pPr>
            <a:endParaRPr lang="en-US" i="1"/>
          </a:p>
        </p:txBody>
      </p:sp>
      <p:pic>
        <p:nvPicPr>
          <p:cNvPr id="22" name="Picture 3">
            <a:extLst>
              <a:ext uri="{FF2B5EF4-FFF2-40B4-BE49-F238E27FC236}">
                <a16:creationId xmlns:a16="http://schemas.microsoft.com/office/drawing/2014/main" id="{1342CCB9-696C-4F7F-9E84-CC933CC6A7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52" r="59787" b="1"/>
          <a:stretch/>
        </p:blipFill>
        <p:spPr>
          <a:xfrm>
            <a:off x="-2573" y="10"/>
            <a:ext cx="4811317" cy="6857988"/>
          </a:xfrm>
          <a:custGeom>
            <a:avLst/>
            <a:gdLst/>
            <a:ahLst/>
            <a:cxnLst/>
            <a:rect l="l" t="t" r="r" b="b"/>
            <a:pathLst>
              <a:path w="4811317" h="6857998">
                <a:moveTo>
                  <a:pt x="0" y="0"/>
                </a:moveTo>
                <a:lnTo>
                  <a:pt x="4811317" y="0"/>
                </a:lnTo>
                <a:lnTo>
                  <a:pt x="2712446" y="6857998"/>
                </a:lnTo>
                <a:lnTo>
                  <a:pt x="0" y="6857998"/>
                </a:lnTo>
                <a:close/>
              </a:path>
            </a:pathLst>
          </a:custGeom>
        </p:spPr>
      </p:pic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26FE4BA-3BD1-4AB3-A3EB-39FF16D964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3418764" y="0"/>
            <a:ext cx="815637" cy="6857348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CBD85EF3-E980-4EF9-BF91-C0540D302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  <a:endCxn id="15" idx="2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468380"/>
            <a:ext cx="6096000" cy="1389619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04925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ACF6CA-26E5-4307-B365-7D527E6035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the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D52BBE-D751-4304-9563-61BD5E8F6C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Several models were utilized on the two different datasets (Outliers, No Outliers) to find out which model performs best on the dataset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62B893-97C2-48E7-B44E-6A1315B3A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10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0822396-FBFE-4953-89F3-3E4A628260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8493" y="3429000"/>
            <a:ext cx="3993007" cy="2605606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2306A3F1-8CE9-44F0-A0BE-3B4571AB2F4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9376" t="11168" r="9375" b="8452"/>
          <a:stretch/>
        </p:blipFill>
        <p:spPr>
          <a:xfrm>
            <a:off x="448894" y="2823072"/>
            <a:ext cx="7469228" cy="3940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2843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15F0A9D0-BB35-4CAB-B92D-E061B9D8E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2F5DE35-776B-4C7D-AF2E-514E68BDD2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0" y="0"/>
            <a:ext cx="698360" cy="570244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A65E4E8-1272-4386-BDFE-0129D7A7E2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9642143" y="0"/>
            <a:ext cx="2549857" cy="207446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6515F51-DBC6-42B8-9C34-749F69BB65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897737" y="0"/>
            <a:ext cx="1294263" cy="5991367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E209E90B-80E2-48DF-8836-8EB473A0F0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9553" y="638174"/>
            <a:ext cx="10529048" cy="1476375"/>
          </a:xfrm>
        </p:spPr>
        <p:txBody>
          <a:bodyPr>
            <a:normAutofit/>
          </a:bodyPr>
          <a:lstStyle/>
          <a:p>
            <a:r>
              <a:rPr lang="en-US" dirty="0"/>
              <a:t>Best model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73F5967-4993-405D-A3E6-84DCEFF44C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2403086" cy="103723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7D3C4E5C-21D1-40E0-A878-C8EF3B0353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9553" y="2114549"/>
            <a:ext cx="4632341" cy="4190331"/>
          </a:xfrm>
        </p:spPr>
        <p:txBody>
          <a:bodyPr>
            <a:normAutofit/>
          </a:bodyPr>
          <a:lstStyle/>
          <a:p>
            <a:r>
              <a:rPr lang="en-US" dirty="0"/>
              <a:t>After extracting the values with the least errors, we conclude that the best model for our data is Linear Regression, including outliers. </a:t>
            </a:r>
          </a:p>
          <a:p>
            <a:r>
              <a:rPr lang="en-US" dirty="0"/>
              <a:t>Linear model was able to capture the variability in our test data</a:t>
            </a:r>
          </a:p>
          <a:p>
            <a:r>
              <a:rPr lang="en-US" dirty="0"/>
              <a:t>From here we tested it out with all columns (T-28 – T-1)</a:t>
            </a:r>
          </a:p>
          <a:p>
            <a:r>
              <a:rPr lang="en-US" dirty="0"/>
              <a:t>Lets see how many days prior we need to get the best model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3A523CC-BD6C-4A0D-B9DB-1DC2CE1E2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6807758" y="5501473"/>
            <a:ext cx="5455709" cy="1356527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EE2F1E-D008-43DA-8A4A-83510AE1AC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02477" y="6398878"/>
            <a:ext cx="470887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12CC964-A50B-4C29-B4E4-2C30BB34CCF3}" type="slidenum">
              <a:rPr lang="en-US" smtClean="0"/>
              <a:pPr>
                <a:spcAft>
                  <a:spcPts val="600"/>
                </a:spcAft>
              </a:pPr>
              <a:t>11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E4AA10C-DEDC-410C-B6BA-C3F6D228D1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1665" y="963754"/>
            <a:ext cx="2829320" cy="2067213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309CF93A-2FE3-4EE9-8C26-F053BA9A68C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9265" t="10593" r="9210" b="7081"/>
          <a:stretch/>
        </p:blipFill>
        <p:spPr>
          <a:xfrm>
            <a:off x="5701163" y="3191868"/>
            <a:ext cx="6490837" cy="3495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4113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6" name="Rectangle 49">
            <a:extLst>
              <a:ext uri="{FF2B5EF4-FFF2-40B4-BE49-F238E27FC236}">
                <a16:creationId xmlns:a16="http://schemas.microsoft.com/office/drawing/2014/main" id="{8590DAC5-BA81-4AF8-B0CA-D66712B305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1">
            <a:extLst>
              <a:ext uri="{FF2B5EF4-FFF2-40B4-BE49-F238E27FC236}">
                <a16:creationId xmlns:a16="http://schemas.microsoft.com/office/drawing/2014/main" id="{3BAB7E7E-14BD-4509-AD05-57C2EF74C1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9A6262-E51B-4F8B-8FF8-90F9D53E5E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3734" y="557304"/>
            <a:ext cx="5355265" cy="1625731"/>
          </a:xfrm>
        </p:spPr>
        <p:txBody>
          <a:bodyPr>
            <a:normAutofit/>
          </a:bodyPr>
          <a:lstStyle/>
          <a:p>
            <a:r>
              <a:rPr lang="en-US" sz="3100"/>
              <a:t>Comparing Models with different look ahead windows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7C01DB1-1259-4066-8BAB-A31CEAD403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4713" r="-2" b="21516"/>
          <a:stretch/>
        </p:blipFill>
        <p:spPr>
          <a:xfrm>
            <a:off x="6" y="10"/>
            <a:ext cx="4742121" cy="3434306"/>
          </a:xfrm>
          <a:custGeom>
            <a:avLst/>
            <a:gdLst/>
            <a:ahLst/>
            <a:cxnLst/>
            <a:rect l="l" t="t" r="r" b="b"/>
            <a:pathLst>
              <a:path w="4742121" h="3429000">
                <a:moveTo>
                  <a:pt x="0" y="0"/>
                </a:moveTo>
                <a:lnTo>
                  <a:pt x="4306186" y="0"/>
                </a:lnTo>
                <a:lnTo>
                  <a:pt x="4742121" y="3429000"/>
                </a:lnTo>
                <a:lnTo>
                  <a:pt x="0" y="3429000"/>
                </a:lnTo>
                <a:close/>
              </a:path>
            </a:pathLst>
          </a:cu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BBDC96B-9214-4C27-B036-609DD54EEDC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-2" b="7287"/>
          <a:stretch/>
        </p:blipFill>
        <p:spPr>
          <a:xfrm>
            <a:off x="-5" y="3429000"/>
            <a:ext cx="5178056" cy="3429000"/>
          </a:xfrm>
          <a:custGeom>
            <a:avLst/>
            <a:gdLst/>
            <a:ahLst/>
            <a:cxnLst/>
            <a:rect l="l" t="t" r="r" b="b"/>
            <a:pathLst>
              <a:path w="5178056" h="3429000">
                <a:moveTo>
                  <a:pt x="0" y="0"/>
                </a:moveTo>
                <a:lnTo>
                  <a:pt x="4742121" y="0"/>
                </a:lnTo>
                <a:lnTo>
                  <a:pt x="5178056" y="3429000"/>
                </a:lnTo>
                <a:lnTo>
                  <a:pt x="0" y="3429000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BE2D1F-E79F-43B4-9200-65F726E815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93734" y="2183035"/>
            <a:ext cx="5355266" cy="4121845"/>
          </a:xfrm>
        </p:spPr>
        <p:txBody>
          <a:bodyPr anchor="ctr">
            <a:normAutofit/>
          </a:bodyPr>
          <a:lstStyle/>
          <a:p>
            <a:r>
              <a:rPr lang="en-US" dirty="0"/>
              <a:t>To know the best number of days to start predicting our schedule, we tried all the options by taking in our model T-28 – T-1</a:t>
            </a:r>
          </a:p>
          <a:p>
            <a:r>
              <a:rPr lang="en-US" dirty="0"/>
              <a:t>After analyzing all the errors for each, we realized that the best model would be </a:t>
            </a:r>
            <a:r>
              <a:rPr lang="en-US" b="1" dirty="0"/>
              <a:t>Linear Regression with Outliers, with only T – 2 </a:t>
            </a:r>
          </a:p>
        </p:txBody>
      </p:sp>
      <p:cxnSp>
        <p:nvCxnSpPr>
          <p:cNvPr id="58" name="Straight Connector 53">
            <a:extLst>
              <a:ext uri="{FF2B5EF4-FFF2-40B4-BE49-F238E27FC236}">
                <a16:creationId xmlns:a16="http://schemas.microsoft.com/office/drawing/2014/main" id="{4836AB60-5854-4E5A-BBFD-9E71A8600C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576137" y="0"/>
            <a:ext cx="668374" cy="68580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D5EF3C-9079-4695-873F-CEF90F82FC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02477" y="6398878"/>
            <a:ext cx="470887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12CC964-A50B-4C29-B4E4-2C30BB34CCF3}" type="slidenum">
              <a:rPr lang="en-US" smtClean="0"/>
              <a:pPr>
                <a:spcAft>
                  <a:spcPts val="600"/>
                </a:spcAft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6889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3D796-2E8F-4DA6-AA95-92C5150A36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next steps for </a:t>
            </a:r>
            <a:r>
              <a:rPr lang="en-US" dirty="0" err="1"/>
              <a:t>vanderbilt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C3A383-91FD-42B3-A54E-676674163C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Looking at the models, we have high accuracy to predict daily demand two days prior (on test set)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Start testing it over live data, find more features to add to the data to make it more accurate on live data,</a:t>
            </a:r>
          </a:p>
          <a:p>
            <a:pPr lvl="1"/>
            <a:r>
              <a:rPr lang="en-US" dirty="0"/>
              <a:t>Doctor schedules, notes, or rating of needed schedule</a:t>
            </a:r>
          </a:p>
          <a:p>
            <a:pPr lvl="1"/>
            <a:r>
              <a:rPr lang="en-US" dirty="0"/>
              <a:t>Ambulance response systems</a:t>
            </a:r>
          </a:p>
          <a:p>
            <a:pPr lvl="1"/>
            <a:r>
              <a:rPr lang="en-US" dirty="0"/>
              <a:t>Create an inventory control system (Reordering Point, Safety Stock for anesthetics needed)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Try to connect prediction results with finance department and help each other improve features, and model accuracy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FBB33E-9B04-4527-9CBA-E195908B59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6976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4436E0F2-A64B-471E-93C0-8DFE08CC5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C1E3AB1-2A8C-4607-9FAE-D8BDB280F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6D66059-832F-40B6-A35F-F56C8F38A1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A515E2ED-7EA9-448D-83FA-54C3DF972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20595356-EABD-4767-AC9D-EA21FF115E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28CD9F06-9628-469C-B788-A894E3E08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8550A431-0B61-421B-B4B7-24C0CFF0F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5E4165CA-2930-4841-AFB7-DD41E95F2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White stones balanced in a stack">
            <a:extLst>
              <a:ext uri="{FF2B5EF4-FFF2-40B4-BE49-F238E27FC236}">
                <a16:creationId xmlns:a16="http://schemas.microsoft.com/office/drawing/2014/main" id="{E445F0CD-4D4D-4154-82A2-6AAF709D0C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334" b="39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D8BE8C52-9C3E-4691-A186-7582BDF4B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0" y="696037"/>
            <a:ext cx="12188952" cy="5172500"/>
          </a:xfrm>
          <a:prstGeom prst="rect">
            <a:avLst/>
          </a:prstGeom>
          <a:gradFill>
            <a:gsLst>
              <a:gs pos="42000">
                <a:srgbClr val="000000">
                  <a:alpha val="23000"/>
                </a:srgbClr>
              </a:gs>
              <a:gs pos="0">
                <a:srgbClr val="000000">
                  <a:alpha val="0"/>
                </a:srgbClr>
              </a:gs>
              <a:gs pos="71000">
                <a:srgbClr val="000000">
                  <a:alpha val="24000"/>
                </a:srgbClr>
              </a:gs>
              <a:gs pos="100000">
                <a:srgbClr val="000000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277515-760E-4315-87D9-224E77C16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846" y="1264024"/>
            <a:ext cx="9144000" cy="26119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i="1" kern="1200" cap="all" baseline="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Addendum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365326-8F21-4250-BFF1-B5A5FA25F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02477" y="6398878"/>
            <a:ext cx="47088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12CC964-A50B-4C29-B4E4-2C30BB34CCF3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14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49035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DD16DE02-C2C8-477C-9FD7-70A983BDEA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13AF29F-D5EC-4489-BF8F-3B356C5972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3"/>
            <a:ext cx="12192000" cy="20089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0173A01-F891-430E-B39E-483E711B20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E0363E9-7CD0-497E-88D7-9401364903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478117" y="0"/>
            <a:ext cx="340591" cy="2009553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CCD4B14-FFCC-4CE5-BC9D-DF47AA1AD7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1150" y="1171094"/>
            <a:ext cx="4860850" cy="824023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5DED734-54E5-48ED-AEE6-165F24827C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8968704" y="0"/>
            <a:ext cx="2147217" cy="1995117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80AA22F5-E355-4C82-9E2C-BFA4370AB2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9553" y="584791"/>
            <a:ext cx="10064376" cy="1086847"/>
          </a:xfrm>
        </p:spPr>
        <p:txBody>
          <a:bodyPr>
            <a:normAutofit/>
          </a:bodyPr>
          <a:lstStyle/>
          <a:p>
            <a:r>
              <a:rPr lang="en-US" dirty="0"/>
              <a:t>Steps to run notebook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4222167-616B-448F-A79B-219A4FD3DD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1594353" y="0"/>
            <a:ext cx="239059" cy="2009553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1E9076-3981-4966-AFD6-3C496F06F3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9554" y="2499694"/>
            <a:ext cx="5831833" cy="3824906"/>
          </a:xfrm>
        </p:spPr>
        <p:txBody>
          <a:bodyPr anchor="ctr">
            <a:normAutofit/>
          </a:bodyPr>
          <a:lstStyle/>
          <a:p>
            <a:r>
              <a:rPr lang="en-US" dirty="0"/>
              <a:t>Upload csv file with name “7B15E011.csv” &amp; pdf file with name “9B15E011_pcu.pdf”</a:t>
            </a:r>
          </a:p>
          <a:p>
            <a:r>
              <a:rPr lang="en-US" dirty="0"/>
              <a:t>Run all and watch the magic!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5B214BF-C376-4615-8BAE-07852E5143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1974" y="2462861"/>
            <a:ext cx="4136627" cy="385740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0BC3CC-5E89-4773-B15B-057490AB6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02477" y="6398878"/>
            <a:ext cx="470887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12CC964-A50B-4C29-B4E4-2C30BB34CCF3}" type="slidenum">
              <a:rPr lang="en-US" smtClean="0"/>
              <a:pPr>
                <a:spcAft>
                  <a:spcPts val="600"/>
                </a:spcAft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2457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436E0F2-A64B-471E-93C0-8DFE08CC5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C1E3AB1-2A8C-4607-9FAE-D8BDB280F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6D66059-832F-40B6-A35F-F56C8F38A1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515E2ED-7EA9-448D-83FA-54C3DF972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0595356-EABD-4767-AC9D-EA21FF115E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8CD9F06-9628-469C-B788-A894E3E08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550A431-0B61-421B-B4B7-24C0CFF0F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2B78D151-52A1-46B3-8374-570DA802E9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812B206-25E9-4F8B-AED7-8353BA6254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849100"/>
            <a:ext cx="12192000" cy="20089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142A6D3-8DB2-4EE4-B19A-4C40D070FE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60990" y="4849100"/>
            <a:ext cx="2366826" cy="20089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FD73BD45-87D9-44BD-8E6F-A575FFD9C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  <a:endCxn id="12" idx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4849099"/>
            <a:ext cx="3027816" cy="100445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995A8903-2BFA-4938-B8A3-A07F7B1F90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4995894"/>
            <a:ext cx="9144000" cy="104375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 i="1" kern="1200" cap="all" baseline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Additional Graphs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5FAD44A-6241-4398-8656-43F4CE14B3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3400" y="720745"/>
            <a:ext cx="5388261" cy="3428893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50BA2651-F540-4C17-8DA6-113DCA5EBA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86992" y="720745"/>
            <a:ext cx="5388261" cy="3428893"/>
          </a:xfrm>
          <a:prstGeom prst="rect">
            <a:avLst/>
          </a:prstGeom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178E38C-83CD-4BC6-893D-662EF9BFAA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11602477" y="4849098"/>
            <a:ext cx="339224" cy="2008903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965CFDB-63A4-4033-A10B-8444138F68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882420" y="4849097"/>
            <a:ext cx="3309580" cy="138214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D7DCC1-AAA0-4C3C-B5E8-5D5F9B2BB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02477" y="6398878"/>
            <a:ext cx="47088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12CC964-A50B-4C29-B4E4-2C30BB34CCF3}" type="slidenum">
              <a:rPr lang="en-US" smtClean="0"/>
              <a:pPr>
                <a:spcAft>
                  <a:spcPts val="600"/>
                </a:spcAft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8111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4436E0F2-A64B-471E-93C0-8DFE08CC5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DC1E3AB1-2A8C-4607-9FAE-D8BDB280F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26D66059-832F-40B6-A35F-F56C8F38A1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A515E2ED-7EA9-448D-83FA-54C3DF972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20595356-EABD-4767-AC9D-EA21FF115E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28CD9F06-9628-469C-B788-A894E3E08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8550A431-0B61-421B-B4B7-24C0CFF0F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83" name="Rectangle 82">
            <a:extLst>
              <a:ext uri="{FF2B5EF4-FFF2-40B4-BE49-F238E27FC236}">
                <a16:creationId xmlns:a16="http://schemas.microsoft.com/office/drawing/2014/main" id="{2B78D151-52A1-46B3-8374-570DA802E9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FD73BD45-87D9-44BD-8E6F-A575FFD9C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878066"/>
            <a:ext cx="2404085" cy="6007618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F02C290C-EA87-457A-9927-0235DDA354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810940" y="878066"/>
            <a:ext cx="3381060" cy="5979934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2178E38C-83CD-4BC6-893D-662EF9BFAA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67302" y="-27684"/>
            <a:ext cx="5724698" cy="1644117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7FE1DA24-2C17-4792-A325-49BAC436BA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3978548"/>
            <a:ext cx="12192000" cy="1899736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1D3E769-30AF-4EE0-900C-737CF4D823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806" y="893725"/>
            <a:ext cx="4571507" cy="290914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F3D0EBAD-A909-4D74-BA62-187881D7EC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17685" y="811554"/>
            <a:ext cx="4787121" cy="3046349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B59A75C5-48A6-42D0-9C46-6AB893D8D1D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87705" y="3588556"/>
            <a:ext cx="5137699" cy="326944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D7DCC1-AAA0-4C3C-B5E8-5D5F9B2BB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02477" y="6398878"/>
            <a:ext cx="47088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12CC964-A50B-4C29-B4E4-2C30BB34CCF3}" type="slidenum">
              <a:rPr lang="en-US" smtClean="0"/>
              <a:pPr>
                <a:spcAft>
                  <a:spcPts val="600"/>
                </a:spcAft>
              </a:pPr>
              <a:t>17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5A8903-2BFA-4938-B8A3-A07F7B1F90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503067" y="-613435"/>
            <a:ext cx="8526325" cy="167492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/>
              <a:t>Additional Graphs</a:t>
            </a:r>
          </a:p>
        </p:txBody>
      </p:sp>
    </p:spTree>
    <p:extLst>
      <p:ext uri="{BB962C8B-B14F-4D97-AF65-F5344CB8AC3E}">
        <p14:creationId xmlns:p14="http://schemas.microsoft.com/office/powerpoint/2010/main" val="21395867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436E0F2-A64B-471E-93C0-8DFE08CC5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C1E3AB1-2A8C-4607-9FAE-D8BDB280F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6D66059-832F-40B6-A35F-F56C8F38A1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515E2ED-7EA9-448D-83FA-54C3DF972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0595356-EABD-4767-AC9D-EA21FF115E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8CD9F06-9628-469C-B788-A894E3E08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550A431-0B61-421B-B4B7-24C0CFF0F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2B78D151-52A1-46B3-8374-570DA802E9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812B206-25E9-4F8B-AED7-8353BA6254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849100"/>
            <a:ext cx="12192000" cy="20089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142A6D3-8DB2-4EE4-B19A-4C40D070FE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60990" y="4849100"/>
            <a:ext cx="2366826" cy="20089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FD73BD45-87D9-44BD-8E6F-A575FFD9C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  <a:endCxn id="12" idx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4849099"/>
            <a:ext cx="3027816" cy="100445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067222D3-2EC2-4C0C-A5E9-E167E8ED46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4995894"/>
            <a:ext cx="9144000" cy="104375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 i="1" kern="1200" cap="all" baseline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Additional graphs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470FDC3-8204-4F47-A9FC-3B4FB75CF0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355" y="590663"/>
            <a:ext cx="6390743" cy="4066836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5009D387-FA2E-4014-8472-4EA6A20C2E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67947" y="590663"/>
            <a:ext cx="6390743" cy="4066836"/>
          </a:xfrm>
          <a:prstGeom prst="rect">
            <a:avLst/>
          </a:prstGeom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178E38C-83CD-4BC6-893D-662EF9BFAA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11602477" y="4849098"/>
            <a:ext cx="339224" cy="2008903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965CFDB-63A4-4033-A10B-8444138F68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882420" y="4849097"/>
            <a:ext cx="3309580" cy="138214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426178-9A11-480C-A3B6-96902E04F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02477" y="6398878"/>
            <a:ext cx="47088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12CC964-A50B-4C29-B4E4-2C30BB34CCF3}" type="slidenum">
              <a:rPr lang="en-US" smtClean="0"/>
              <a:pPr>
                <a:spcAft>
                  <a:spcPts val="600"/>
                </a:spcAft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6788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4436E0F2-A64B-471E-93C0-8DFE08CC5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DC1E3AB1-2A8C-4607-9FAE-D8BDB280F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26D66059-832F-40B6-A35F-F56C8F38A1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A515E2ED-7EA9-448D-83FA-54C3DF972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20595356-EABD-4767-AC9D-EA21FF115E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28CD9F06-9628-469C-B788-A894E3E08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8550A431-0B61-421B-B4B7-24C0CFF0F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85" name="Rectangle 84">
            <a:extLst>
              <a:ext uri="{FF2B5EF4-FFF2-40B4-BE49-F238E27FC236}">
                <a16:creationId xmlns:a16="http://schemas.microsoft.com/office/drawing/2014/main" id="{2B78D151-52A1-46B3-8374-570DA802E9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FD73BD45-87D9-44BD-8E6F-A575FFD9C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878066"/>
            <a:ext cx="2404085" cy="6007618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F02C290C-EA87-457A-9927-0235DDA354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810940" y="878066"/>
            <a:ext cx="3381060" cy="5979934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2178E38C-83CD-4BC6-893D-662EF9BFAA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67302" y="-27684"/>
            <a:ext cx="5724698" cy="1644117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68C1ED1C-F452-44AC-A957-AD57D17B56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2744" y="635841"/>
            <a:ext cx="8526325" cy="167492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/>
              <a:t>Autocorrelation &amp; Partial</a:t>
            </a:r>
          </a:p>
        </p:txBody>
      </p: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7FE1DA24-2C17-4792-A325-49BAC436BA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3978548"/>
            <a:ext cx="12192000" cy="1899736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E65ADC0-3AE5-42BC-A9EB-F121E56A1C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2022" y="2896941"/>
            <a:ext cx="3469852" cy="2313234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45A87FC8-8A36-4BCC-BF55-76F47398F4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39696" y="3186094"/>
            <a:ext cx="3469852" cy="1734926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8C95C71E-B3CF-4E8B-9EF0-50DAF33D93B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67370" y="2896939"/>
            <a:ext cx="3469852" cy="231323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38E62E-FF53-4CD5-88C3-D5AE9B31A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02477" y="6398878"/>
            <a:ext cx="47088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12CC964-A50B-4C29-B4E4-2C30BB34CCF3}" type="slidenum">
              <a:rPr lang="en-US" smtClean="0"/>
              <a:pPr>
                <a:spcAft>
                  <a:spcPts val="600"/>
                </a:spcAft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2077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6309531-94CD-4CF6-AACE-80EC085E0F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90D09A-2C45-47ED-A9B5-CD5A8E8382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6159" y="685800"/>
            <a:ext cx="6238688" cy="1382233"/>
          </a:xfrm>
        </p:spPr>
        <p:txBody>
          <a:bodyPr>
            <a:normAutofit/>
          </a:bodyPr>
          <a:lstStyle/>
          <a:p>
            <a:r>
              <a:rPr lang="en-US"/>
              <a:t>Table of Contents</a:t>
            </a:r>
            <a:endParaRPr lang="en-US" dirty="0"/>
          </a:p>
        </p:txBody>
      </p:sp>
      <p:pic>
        <p:nvPicPr>
          <p:cNvPr id="21" name="Picture 5" descr="Stack of magazines on table">
            <a:extLst>
              <a:ext uri="{FF2B5EF4-FFF2-40B4-BE49-F238E27FC236}">
                <a16:creationId xmlns:a16="http://schemas.microsoft.com/office/drawing/2014/main" id="{4C575503-ACE3-4609-A11D-03D1527536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222" r="9555" b="2"/>
          <a:stretch/>
        </p:blipFill>
        <p:spPr>
          <a:xfrm>
            <a:off x="20" y="-7444"/>
            <a:ext cx="4966427" cy="6874330"/>
          </a:xfrm>
          <a:custGeom>
            <a:avLst/>
            <a:gdLst/>
            <a:ahLst/>
            <a:cxnLst/>
            <a:rect l="l" t="t" r="r" b="b"/>
            <a:pathLst>
              <a:path w="4966447" h="6874330">
                <a:moveTo>
                  <a:pt x="0" y="0"/>
                </a:moveTo>
                <a:lnTo>
                  <a:pt x="4966447" y="0"/>
                </a:lnTo>
                <a:lnTo>
                  <a:pt x="3355712" y="6874330"/>
                </a:lnTo>
                <a:lnTo>
                  <a:pt x="0" y="6874330"/>
                </a:lnTo>
                <a:close/>
              </a:path>
            </a:pathLst>
          </a:custGeom>
        </p:spPr>
      </p:pic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7C0BC203-2BDC-4F4C-A7CC-8FA8680176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6158" y="2301949"/>
            <a:ext cx="6238687" cy="3215623"/>
          </a:xfrm>
        </p:spPr>
        <p:txBody>
          <a:bodyPr numCol="2">
            <a:normAutofit/>
          </a:bodyPr>
          <a:lstStyle/>
          <a:p>
            <a:pPr marL="457200" indent="-457200">
              <a:lnSpc>
                <a:spcPct val="90000"/>
              </a:lnSpc>
              <a:buFont typeface="+mj-lt"/>
              <a:buAutoNum type="arabicPeriod"/>
            </a:pPr>
            <a:r>
              <a:rPr lang="en-US" dirty="0"/>
              <a:t>WHO?</a:t>
            </a:r>
          </a:p>
          <a:p>
            <a:pPr marL="457200" indent="-457200">
              <a:lnSpc>
                <a:spcPct val="90000"/>
              </a:lnSpc>
              <a:buFont typeface="+mj-lt"/>
              <a:buAutoNum type="arabicPeriod"/>
            </a:pPr>
            <a:r>
              <a:rPr lang="en-US" dirty="0"/>
              <a:t>Word Cloud</a:t>
            </a:r>
          </a:p>
          <a:p>
            <a:pPr marL="457200" indent="-457200">
              <a:lnSpc>
                <a:spcPct val="90000"/>
              </a:lnSpc>
              <a:buFont typeface="+mj-lt"/>
              <a:buAutoNum type="arabicPeriod"/>
            </a:pPr>
            <a:r>
              <a:rPr lang="en-US" dirty="0"/>
              <a:t>Prediction Capabilities</a:t>
            </a:r>
          </a:p>
          <a:p>
            <a:pPr marL="457200" indent="-457200">
              <a:lnSpc>
                <a:spcPct val="90000"/>
              </a:lnSpc>
              <a:buFont typeface="+mj-lt"/>
              <a:buAutoNum type="arabicPeriod"/>
            </a:pPr>
            <a:r>
              <a:rPr lang="en-US" dirty="0"/>
              <a:t>Data Collected</a:t>
            </a:r>
          </a:p>
          <a:p>
            <a:pPr marL="457200" indent="-457200">
              <a:lnSpc>
                <a:spcPct val="90000"/>
              </a:lnSpc>
              <a:buFont typeface="+mj-lt"/>
              <a:buAutoNum type="arabicPeriod"/>
            </a:pPr>
            <a:r>
              <a:rPr lang="en-US" dirty="0"/>
              <a:t>Analyzing Data</a:t>
            </a:r>
          </a:p>
          <a:p>
            <a:pPr marL="457200" indent="-457200">
              <a:lnSpc>
                <a:spcPct val="90000"/>
              </a:lnSpc>
              <a:buFont typeface="+mj-lt"/>
              <a:buAutoNum type="arabicPeriod"/>
            </a:pPr>
            <a:r>
              <a:rPr lang="en-US" dirty="0"/>
              <a:t>Removing Outliers</a:t>
            </a:r>
          </a:p>
          <a:p>
            <a:pPr marL="457200" indent="-457200">
              <a:lnSpc>
                <a:spcPct val="90000"/>
              </a:lnSpc>
              <a:buFont typeface="+mj-lt"/>
              <a:buAutoNum type="arabicPeriod"/>
            </a:pPr>
            <a:r>
              <a:rPr lang="en-US" dirty="0"/>
              <a:t>Preprocessing</a:t>
            </a:r>
            <a:r>
              <a:rPr lang="en-US" baseline="0" dirty="0"/>
              <a:t> Data</a:t>
            </a:r>
          </a:p>
          <a:p>
            <a:pPr marL="457200" indent="-457200">
              <a:lnSpc>
                <a:spcPct val="90000"/>
              </a:lnSpc>
              <a:buFont typeface="+mj-lt"/>
              <a:buAutoNum type="arabicPeriod"/>
            </a:pPr>
            <a:r>
              <a:rPr lang="en-US" baseline="0" dirty="0"/>
              <a:t>Modeling Data</a:t>
            </a:r>
          </a:p>
          <a:p>
            <a:pPr marL="457200" indent="-457200">
              <a:lnSpc>
                <a:spcPct val="90000"/>
              </a:lnSpc>
              <a:buFont typeface="+mj-lt"/>
              <a:buAutoNum type="arabicPeriod"/>
            </a:pPr>
            <a:r>
              <a:rPr lang="en-US" baseline="0" dirty="0"/>
              <a:t>Best Model</a:t>
            </a:r>
          </a:p>
          <a:p>
            <a:pPr marL="457200" indent="-457200">
              <a:lnSpc>
                <a:spcPct val="90000"/>
              </a:lnSpc>
              <a:buFont typeface="+mj-lt"/>
              <a:buAutoNum type="arabicPeriod"/>
            </a:pPr>
            <a:r>
              <a:rPr lang="en-US" baseline="0" dirty="0"/>
              <a:t>Best Lookahead Window</a:t>
            </a:r>
          </a:p>
          <a:p>
            <a:pPr marL="457200" indent="-457200">
              <a:lnSpc>
                <a:spcPct val="90000"/>
              </a:lnSpc>
              <a:buFont typeface="+mj-lt"/>
              <a:buAutoNum type="arabicPeriod"/>
            </a:pPr>
            <a:r>
              <a:rPr lang="en-US" dirty="0"/>
              <a:t>The Next Steps for Vanderbilt</a:t>
            </a:r>
            <a:endParaRPr lang="en-US" baseline="0" dirty="0"/>
          </a:p>
          <a:p>
            <a:pPr marL="457200" indent="-457200">
              <a:lnSpc>
                <a:spcPct val="90000"/>
              </a:lnSpc>
              <a:buFont typeface="+mj-lt"/>
              <a:buAutoNum type="arabicPeriod"/>
            </a:pPr>
            <a:r>
              <a:rPr lang="en-US" baseline="0" dirty="0"/>
              <a:t>Addendum</a:t>
            </a:r>
            <a:endParaRPr lang="en-US" dirty="0"/>
          </a:p>
          <a:p>
            <a:pPr marL="457200" indent="-457200">
              <a:lnSpc>
                <a:spcPct val="90000"/>
              </a:lnSpc>
              <a:buFont typeface="+mj-lt"/>
              <a:buAutoNum type="arabicPeriod"/>
            </a:pPr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75BF611-D2A5-4454-8C47-95B0BC422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3627455" y="-19394"/>
            <a:ext cx="806149" cy="6877392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0C0603-D818-484E-A948-DB43055A2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02477" y="6398878"/>
            <a:ext cx="470887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12CC964-A50B-4C29-B4E4-2C30BB34CCF3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3982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4436E0F2-A64B-471E-93C0-8DFE08CC5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DC1E3AB1-2A8C-4607-9FAE-D8BDB280F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26D66059-832F-40B6-A35F-F56C8F38A1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A515E2ED-7EA9-448D-83FA-54C3DF972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20595356-EABD-4767-AC9D-EA21FF115E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28CD9F06-9628-469C-B788-A894E3E08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8550A431-0B61-421B-B4B7-24C0CFF0F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2B78D151-52A1-46B3-8374-570DA802E9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5D9BE00C-69E3-4C14-B043-39A0CBD94C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7660371" cy="922877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417168A6-F6FD-4D49-BD0E-99C81A86E9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-10457"/>
            <a:ext cx="1143001" cy="5046482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CCDF634-0252-433A-A071-444B598050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85306" y="533401"/>
            <a:ext cx="4102098" cy="273473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8C3BC0-2EF8-43F1-9A70-1ADAFC8A6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02477" y="6398878"/>
            <a:ext cx="47088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12CC964-A50B-4C29-B4E4-2C30BB34CCF3}" type="slidenum">
              <a:rPr lang="en-US" smtClean="0"/>
              <a:pPr>
                <a:spcAft>
                  <a:spcPts val="600"/>
                </a:spcAft>
              </a:pPr>
              <a:t>20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D7C5C6-0AA6-4B56-B3C5-A40536493C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0165" y="327313"/>
            <a:ext cx="5468019" cy="302530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100" i="1" kern="1200" cap="all" baseline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Sarimax fit and Seasonal decompose</a:t>
            </a: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2703D87C-41E4-40AE-98D9-D2E31F361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502104" y="4608334"/>
            <a:ext cx="3689896" cy="2249666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1D7B624A-E438-43AA-99EF-F2FF3D6A97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0028123" y="0"/>
            <a:ext cx="1348638" cy="68580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Graphic 7">
            <a:extLst>
              <a:ext uri="{FF2B5EF4-FFF2-40B4-BE49-F238E27FC236}">
                <a16:creationId xmlns:a16="http://schemas.microsoft.com/office/drawing/2014/main" id="{BF514F54-5530-40A0-9BD8-4269BDFCDC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817" y="3616997"/>
            <a:ext cx="10404678" cy="3251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2880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436E0F2-A64B-471E-93C0-8DFE08CC5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C1E3AB1-2A8C-4607-9FAE-D8BDB280F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6D66059-832F-40B6-A35F-F56C8F38A1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515E2ED-7EA9-448D-83FA-54C3DF972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0595356-EABD-4767-AC9D-EA21FF115E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8CD9F06-9628-469C-B788-A894E3E08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550A431-0B61-421B-B4B7-24C0CFF0F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052B717E-679E-41A4-B95A-8F7DFAD3F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3">
            <a:extLst>
              <a:ext uri="{FF2B5EF4-FFF2-40B4-BE49-F238E27FC236}">
                <a16:creationId xmlns:a16="http://schemas.microsoft.com/office/drawing/2014/main" id="{0B0EB278-F8C7-43AD-BCE2-A2F4D98C4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-1"/>
            <a:ext cx="7960944" cy="6859759"/>
          </a:xfrm>
          <a:custGeom>
            <a:avLst/>
            <a:gdLst>
              <a:gd name="connsiteX0" fmla="*/ 0 w 5803153"/>
              <a:gd name="connsiteY0" fmla="*/ 0 h 6857998"/>
              <a:gd name="connsiteX1" fmla="*/ 5803153 w 5803153"/>
              <a:gd name="connsiteY1" fmla="*/ 0 h 6857998"/>
              <a:gd name="connsiteX2" fmla="*/ 5803153 w 5803153"/>
              <a:gd name="connsiteY2" fmla="*/ 6857998 h 6857998"/>
              <a:gd name="connsiteX3" fmla="*/ 0 w 5803153"/>
              <a:gd name="connsiteY3" fmla="*/ 6857998 h 6857998"/>
              <a:gd name="connsiteX4" fmla="*/ 0 w 5803153"/>
              <a:gd name="connsiteY4" fmla="*/ 0 h 6857998"/>
              <a:gd name="connsiteX0" fmla="*/ 1016000 w 5803153"/>
              <a:gd name="connsiteY0" fmla="*/ 0 h 6857998"/>
              <a:gd name="connsiteX1" fmla="*/ 5803153 w 5803153"/>
              <a:gd name="connsiteY1" fmla="*/ 0 h 6857998"/>
              <a:gd name="connsiteX2" fmla="*/ 5803153 w 5803153"/>
              <a:gd name="connsiteY2" fmla="*/ 6857998 h 6857998"/>
              <a:gd name="connsiteX3" fmla="*/ 0 w 5803153"/>
              <a:gd name="connsiteY3" fmla="*/ 6857998 h 6857998"/>
              <a:gd name="connsiteX4" fmla="*/ 1016000 w 5803153"/>
              <a:gd name="connsiteY4" fmla="*/ 0 h 6857998"/>
              <a:gd name="connsiteX0" fmla="*/ 1338729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1338729 w 6125882"/>
              <a:gd name="connsiteY4" fmla="*/ 0 h 6857998"/>
              <a:gd name="connsiteX0" fmla="*/ 1697317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1697317 w 6125882"/>
              <a:gd name="connsiteY4" fmla="*/ 0 h 6857998"/>
              <a:gd name="connsiteX0" fmla="*/ 2702091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2702091 w 6125882"/>
              <a:gd name="connsiteY4" fmla="*/ 0 h 6857998"/>
              <a:gd name="connsiteX0" fmla="*/ 3837993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3837993 w 6125882"/>
              <a:gd name="connsiteY4" fmla="*/ 0 h 6857998"/>
              <a:gd name="connsiteX0" fmla="*/ 3244301 w 6125882"/>
              <a:gd name="connsiteY0" fmla="*/ 0 h 6868949"/>
              <a:gd name="connsiteX1" fmla="*/ 6125882 w 6125882"/>
              <a:gd name="connsiteY1" fmla="*/ 10951 h 6868949"/>
              <a:gd name="connsiteX2" fmla="*/ 6125882 w 6125882"/>
              <a:gd name="connsiteY2" fmla="*/ 6868949 h 6868949"/>
              <a:gd name="connsiteX3" fmla="*/ 0 w 6125882"/>
              <a:gd name="connsiteY3" fmla="*/ 6856996 h 6868949"/>
              <a:gd name="connsiteX4" fmla="*/ 3244301 w 6125882"/>
              <a:gd name="connsiteY4" fmla="*/ 0 h 6868949"/>
              <a:gd name="connsiteX0" fmla="*/ 3010169 w 6125882"/>
              <a:gd name="connsiteY0" fmla="*/ 0 h 6868949"/>
              <a:gd name="connsiteX1" fmla="*/ 6125882 w 6125882"/>
              <a:gd name="connsiteY1" fmla="*/ 10951 h 6868949"/>
              <a:gd name="connsiteX2" fmla="*/ 6125882 w 6125882"/>
              <a:gd name="connsiteY2" fmla="*/ 6868949 h 6868949"/>
              <a:gd name="connsiteX3" fmla="*/ 0 w 6125882"/>
              <a:gd name="connsiteY3" fmla="*/ 6856996 h 6868949"/>
              <a:gd name="connsiteX4" fmla="*/ 3010169 w 6125882"/>
              <a:gd name="connsiteY4" fmla="*/ 0 h 6868949"/>
              <a:gd name="connsiteX0" fmla="*/ 2951635 w 6067348"/>
              <a:gd name="connsiteY0" fmla="*/ 0 h 6868949"/>
              <a:gd name="connsiteX1" fmla="*/ 6067348 w 6067348"/>
              <a:gd name="connsiteY1" fmla="*/ 10951 h 6868949"/>
              <a:gd name="connsiteX2" fmla="*/ 6067348 w 6067348"/>
              <a:gd name="connsiteY2" fmla="*/ 6868949 h 6868949"/>
              <a:gd name="connsiteX3" fmla="*/ 0 w 6067348"/>
              <a:gd name="connsiteY3" fmla="*/ 6867946 h 6868949"/>
              <a:gd name="connsiteX4" fmla="*/ 2951635 w 6067348"/>
              <a:gd name="connsiteY4" fmla="*/ 0 h 6868949"/>
              <a:gd name="connsiteX0" fmla="*/ 2762929 w 6067348"/>
              <a:gd name="connsiteY0" fmla="*/ 0 h 6859759"/>
              <a:gd name="connsiteX1" fmla="*/ 6067348 w 6067348"/>
              <a:gd name="connsiteY1" fmla="*/ 1761 h 6859759"/>
              <a:gd name="connsiteX2" fmla="*/ 6067348 w 6067348"/>
              <a:gd name="connsiteY2" fmla="*/ 6859759 h 6859759"/>
              <a:gd name="connsiteX3" fmla="*/ 0 w 6067348"/>
              <a:gd name="connsiteY3" fmla="*/ 6858756 h 6859759"/>
              <a:gd name="connsiteX4" fmla="*/ 2762929 w 6067348"/>
              <a:gd name="connsiteY4" fmla="*/ 0 h 6859759"/>
              <a:gd name="connsiteX0" fmla="*/ 2675315 w 6067348"/>
              <a:gd name="connsiteY0" fmla="*/ 0 h 6859759"/>
              <a:gd name="connsiteX1" fmla="*/ 6067348 w 6067348"/>
              <a:gd name="connsiteY1" fmla="*/ 1761 h 6859759"/>
              <a:gd name="connsiteX2" fmla="*/ 6067348 w 6067348"/>
              <a:gd name="connsiteY2" fmla="*/ 6859759 h 6859759"/>
              <a:gd name="connsiteX3" fmla="*/ 0 w 6067348"/>
              <a:gd name="connsiteY3" fmla="*/ 6858756 h 6859759"/>
              <a:gd name="connsiteX4" fmla="*/ 2675315 w 6067348"/>
              <a:gd name="connsiteY4" fmla="*/ 0 h 6859759"/>
              <a:gd name="connsiteX0" fmla="*/ 2446171 w 5838204"/>
              <a:gd name="connsiteY0" fmla="*/ 0 h 6859759"/>
              <a:gd name="connsiteX1" fmla="*/ 5838204 w 5838204"/>
              <a:gd name="connsiteY1" fmla="*/ 1761 h 6859759"/>
              <a:gd name="connsiteX2" fmla="*/ 5838204 w 5838204"/>
              <a:gd name="connsiteY2" fmla="*/ 6859759 h 6859759"/>
              <a:gd name="connsiteX3" fmla="*/ 0 w 5838204"/>
              <a:gd name="connsiteY3" fmla="*/ 6858756 h 6859759"/>
              <a:gd name="connsiteX4" fmla="*/ 2446171 w 5838204"/>
              <a:gd name="connsiteY4" fmla="*/ 0 h 6859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38204" h="6859759">
                <a:moveTo>
                  <a:pt x="2446171" y="0"/>
                </a:moveTo>
                <a:lnTo>
                  <a:pt x="5838204" y="1761"/>
                </a:lnTo>
                <a:lnTo>
                  <a:pt x="5838204" y="6859759"/>
                </a:lnTo>
                <a:lnTo>
                  <a:pt x="0" y="6858756"/>
                </a:lnTo>
                <a:lnTo>
                  <a:pt x="2446171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62A11C-FD8C-4F0D-9237-13A31A20F8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350" y="541964"/>
            <a:ext cx="4768938" cy="381866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Arima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0A7A0AD-25ED-4137-AA04-A0E36CAA8E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6521187" y="10631"/>
            <a:ext cx="876073" cy="68580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B186F20B-6445-4368-B022-F9EABF15AE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9307961" y="640726"/>
            <a:ext cx="2884039" cy="6217274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99F97BBF-9EBF-4BEE-B39C-E6C666941D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34086" y="0"/>
            <a:ext cx="2757914" cy="1425203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81D91C8-F8D2-4981-9639-CE4CE3B65B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58664" y="1339331"/>
            <a:ext cx="7681686" cy="409689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5B6CE9-D573-45CF-A16E-9FD85A672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02477" y="6398878"/>
            <a:ext cx="47088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12CC964-A50B-4C29-B4E4-2C30BB34CCF3}" type="slidenum">
              <a:rPr lang="en-US" smtClean="0"/>
              <a:pPr>
                <a:spcAft>
                  <a:spcPts val="600"/>
                </a:spcAft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3132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436E0F2-A64B-471E-93C0-8DFE08CC5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12">
            <a:extLst>
              <a:ext uri="{FF2B5EF4-FFF2-40B4-BE49-F238E27FC236}">
                <a16:creationId xmlns:a16="http://schemas.microsoft.com/office/drawing/2014/main" id="{DC1E3AB1-2A8C-4607-9FAE-D8BDB280F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14">
            <a:extLst>
              <a:ext uri="{FF2B5EF4-FFF2-40B4-BE49-F238E27FC236}">
                <a16:creationId xmlns:a16="http://schemas.microsoft.com/office/drawing/2014/main" id="{26D66059-832F-40B6-A35F-F56C8F38A1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16">
            <a:extLst>
              <a:ext uri="{FF2B5EF4-FFF2-40B4-BE49-F238E27FC236}">
                <a16:creationId xmlns:a16="http://schemas.microsoft.com/office/drawing/2014/main" id="{A515E2ED-7EA9-448D-83FA-54C3DF972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18">
            <a:extLst>
              <a:ext uri="{FF2B5EF4-FFF2-40B4-BE49-F238E27FC236}">
                <a16:creationId xmlns:a16="http://schemas.microsoft.com/office/drawing/2014/main" id="{20595356-EABD-4767-AC9D-EA21FF115E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20">
            <a:extLst>
              <a:ext uri="{FF2B5EF4-FFF2-40B4-BE49-F238E27FC236}">
                <a16:creationId xmlns:a16="http://schemas.microsoft.com/office/drawing/2014/main" id="{28CD9F06-9628-469C-B788-A894E3E08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22">
            <a:extLst>
              <a:ext uri="{FF2B5EF4-FFF2-40B4-BE49-F238E27FC236}">
                <a16:creationId xmlns:a16="http://schemas.microsoft.com/office/drawing/2014/main" id="{8550A431-0B61-421B-B4B7-24C0CFF0F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10A34275-CD0A-499C-9600-C96742FACE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1852546B-EF97-46E8-A930-3A03341066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7587" y="2720800"/>
            <a:ext cx="3470809" cy="413266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2801F4A-0A74-45E0-8E5A-65A65252A3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-4540"/>
            <a:ext cx="1274412" cy="4967223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D245F29-ABE7-4BB1-8164-5F4C4604B2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5257800" y="0"/>
            <a:ext cx="6926614" cy="1122363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F00EEAF-0634-4EEB-81E5-9FBC2170F3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7102" y="6051582"/>
            <a:ext cx="4847312" cy="806418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53E11676-332F-449D-9A03-6CE4ED25CC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4225160" y="0"/>
            <a:ext cx="3541141" cy="68580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A8C684-77BA-4C73-99B8-8C8DD44829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02477" y="6398878"/>
            <a:ext cx="47088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12CC964-A50B-4C29-B4E4-2C30BB34CCF3}" type="slidenum">
              <a:rPr lang="en-US" smtClean="0"/>
              <a:pPr>
                <a:spcAft>
                  <a:spcPts val="600"/>
                </a:spcAft>
              </a:pPr>
              <a:t>22</a:t>
            </a:fld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06C4479-22EE-4065-9571-76177E042F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044" y="874238"/>
            <a:ext cx="8865984" cy="47285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ADABB66-DBE7-4EDA-8EA1-0C4C612B0B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6014" y="1122363"/>
            <a:ext cx="3316463" cy="30253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3700" dirty="0"/>
              <a:t>Linear Regression without Outliers</a:t>
            </a:r>
          </a:p>
        </p:txBody>
      </p:sp>
    </p:spTree>
    <p:extLst>
      <p:ext uri="{BB962C8B-B14F-4D97-AF65-F5344CB8AC3E}">
        <p14:creationId xmlns:p14="http://schemas.microsoft.com/office/powerpoint/2010/main" val="42173452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436E0F2-A64B-471E-93C0-8DFE08CC5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C1E3AB1-2A8C-4607-9FAE-D8BDB280F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6D66059-832F-40B6-A35F-F56C8F38A1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515E2ED-7EA9-448D-83FA-54C3DF972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0595356-EABD-4767-AC9D-EA21FF115E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8CD9F06-9628-469C-B788-A894E3E08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550A431-0B61-421B-B4B7-24C0CFF0F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EA3B6404-C37D-4FE3-8124-9FC5ECE562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64A9919-C77B-4DEE-B7F8-B9A289E9E6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7289975" cy="1338943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F67B5ED5-2C08-4519-B88A-E933BAA847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4827850"/>
            <a:ext cx="12192000" cy="205405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FD064F-725E-4475-AD55-8FD5341F55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3" y="5234529"/>
            <a:ext cx="10102920" cy="67541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/>
              <a:t>Least Square REgression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4BB9CE4F-048D-4320-B7EF-E5AEA4020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60990" y="0"/>
            <a:ext cx="863010" cy="4850297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17DE3F0-E5A7-4C2D-927E-5663808678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3632375"/>
            <a:ext cx="3875314" cy="11954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4E9EA87C-793F-4321-A0BC-4DB860289D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0763624" y="1392865"/>
            <a:ext cx="1428376" cy="3457432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EE00FC4-5601-4185-8A23-E15BD4D7B4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10367404" y="0"/>
            <a:ext cx="1824596" cy="4338918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1418AC8-4F5E-4790-8D74-12BCBA638E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70663" y="21951"/>
            <a:ext cx="9011056" cy="480589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D94D98-25B5-4341-9846-7DFC53B16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02477" y="6398878"/>
            <a:ext cx="47088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12CC964-A50B-4C29-B4E4-2C30BB34CCF3}" type="slidenum">
              <a:rPr lang="en-US" smtClean="0"/>
              <a:pPr>
                <a:spcAft>
                  <a:spcPts val="600"/>
                </a:spcAft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0847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" name="Straight Connector 10">
            <a:extLst>
              <a:ext uri="{FF2B5EF4-FFF2-40B4-BE49-F238E27FC236}">
                <a16:creationId xmlns:a16="http://schemas.microsoft.com/office/drawing/2014/main" id="{4436E0F2-A64B-471E-93C0-8DFE08CC5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12">
            <a:extLst>
              <a:ext uri="{FF2B5EF4-FFF2-40B4-BE49-F238E27FC236}">
                <a16:creationId xmlns:a16="http://schemas.microsoft.com/office/drawing/2014/main" id="{DC1E3AB1-2A8C-4607-9FAE-D8BDB280F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14">
            <a:extLst>
              <a:ext uri="{FF2B5EF4-FFF2-40B4-BE49-F238E27FC236}">
                <a16:creationId xmlns:a16="http://schemas.microsoft.com/office/drawing/2014/main" id="{26D66059-832F-40B6-A35F-F56C8F38A1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16">
            <a:extLst>
              <a:ext uri="{FF2B5EF4-FFF2-40B4-BE49-F238E27FC236}">
                <a16:creationId xmlns:a16="http://schemas.microsoft.com/office/drawing/2014/main" id="{A515E2ED-7EA9-448D-83FA-54C3DF972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18">
            <a:extLst>
              <a:ext uri="{FF2B5EF4-FFF2-40B4-BE49-F238E27FC236}">
                <a16:creationId xmlns:a16="http://schemas.microsoft.com/office/drawing/2014/main" id="{20595356-EABD-4767-AC9D-EA21FF115E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20">
            <a:extLst>
              <a:ext uri="{FF2B5EF4-FFF2-40B4-BE49-F238E27FC236}">
                <a16:creationId xmlns:a16="http://schemas.microsoft.com/office/drawing/2014/main" id="{28CD9F06-9628-469C-B788-A894E3E08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22">
            <a:extLst>
              <a:ext uri="{FF2B5EF4-FFF2-40B4-BE49-F238E27FC236}">
                <a16:creationId xmlns:a16="http://schemas.microsoft.com/office/drawing/2014/main" id="{8550A431-0B61-421B-B4B7-24C0CFF0F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4" name="Rectangle 24">
            <a:extLst>
              <a:ext uri="{FF2B5EF4-FFF2-40B4-BE49-F238E27FC236}">
                <a16:creationId xmlns:a16="http://schemas.microsoft.com/office/drawing/2014/main" id="{EA3B6404-C37D-4FE3-8124-9FC5ECE562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4782B3-E835-4260-AC2E-70F1E2E485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5488" y="533400"/>
            <a:ext cx="4493885" cy="361427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Prophet with outliers</a:t>
            </a:r>
          </a:p>
        </p:txBody>
      </p:sp>
      <p:cxnSp>
        <p:nvCxnSpPr>
          <p:cNvPr id="45" name="Straight Connector 26">
            <a:extLst>
              <a:ext uri="{FF2B5EF4-FFF2-40B4-BE49-F238E27FC236}">
                <a16:creationId xmlns:a16="http://schemas.microsoft.com/office/drawing/2014/main" id="{B42E889C-BF1F-40B2-86C2-92153DB7E6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38034" y="0"/>
            <a:ext cx="6553966" cy="3542616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28">
            <a:extLst>
              <a:ext uri="{FF2B5EF4-FFF2-40B4-BE49-F238E27FC236}">
                <a16:creationId xmlns:a16="http://schemas.microsoft.com/office/drawing/2014/main" id="{8557940A-71CE-48E1-BD71-2BEF15613C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851108" y="4783369"/>
            <a:ext cx="5340893" cy="207463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30">
            <a:extLst>
              <a:ext uri="{FF2B5EF4-FFF2-40B4-BE49-F238E27FC236}">
                <a16:creationId xmlns:a16="http://schemas.microsoft.com/office/drawing/2014/main" id="{4777C915-01E5-4C85-B3BF-7BF7CC3FE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10021640" y="0"/>
            <a:ext cx="1268175" cy="68580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BF71CC7-5FED-482D-BD82-3CB919B1AF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681" t="13651" r="9970" b="8956"/>
          <a:stretch/>
        </p:blipFill>
        <p:spPr>
          <a:xfrm>
            <a:off x="4601708" y="1503365"/>
            <a:ext cx="7590292" cy="385127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4A6CD1-5F4E-41FC-A579-9C5B2FFC1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02477" y="6398878"/>
            <a:ext cx="47088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12CC964-A50B-4C29-B4E4-2C30BB34CCF3}" type="slidenum">
              <a:rPr lang="en-US" smtClean="0"/>
              <a:pPr>
                <a:spcAft>
                  <a:spcPts val="600"/>
                </a:spcAft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7840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4436E0F2-A64B-471E-93C0-8DFE08CC5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DC1E3AB1-2A8C-4607-9FAE-D8BDB280F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26D66059-832F-40B6-A35F-F56C8F38A1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A515E2ED-7EA9-448D-83FA-54C3DF972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20595356-EABD-4767-AC9D-EA21FF115E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28CD9F06-9628-469C-B788-A894E3E08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8550A431-0B61-421B-B4B7-24C0CFF0F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10A34275-CD0A-499C-9600-C96742FACE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1852546B-EF97-46E8-A930-3A03341066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7587" y="2720800"/>
            <a:ext cx="3470809" cy="413266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12801F4A-0A74-45E0-8E5A-65A65252A3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-4540"/>
            <a:ext cx="1274412" cy="4967223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AD245F29-ABE7-4BB1-8164-5F4C4604B2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5257800" y="0"/>
            <a:ext cx="6926614" cy="1122363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E2D7FB64-2D6B-4212-892A-A87F056A1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6014" y="1122363"/>
            <a:ext cx="3316463" cy="30253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/>
              <a:t>Prophet no outliers</a:t>
            </a: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CF00EEAF-0634-4EEB-81E5-9FBC2170F3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7102" y="6051582"/>
            <a:ext cx="4847312" cy="806418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53E11676-332F-449D-9A03-6CE4ED25CC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4225160" y="0"/>
            <a:ext cx="3541141" cy="68580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D4D96D9-070F-4EE9-9A2B-09B44C5F73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83" t="13295" r="9906" b="6397"/>
          <a:stretch/>
        </p:blipFill>
        <p:spPr>
          <a:xfrm>
            <a:off x="292120" y="1325595"/>
            <a:ext cx="8182175" cy="434211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8B435E-AE7E-4204-9B12-C217FD1F4C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02477" y="6398878"/>
            <a:ext cx="47088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12CC964-A50B-4C29-B4E4-2C30BB34CCF3}" type="slidenum">
              <a:rPr lang="en-US" smtClean="0"/>
              <a:pPr>
                <a:spcAft>
                  <a:spcPts val="600"/>
                </a:spcAft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3235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4B2D5-F3EB-4094-AA22-B5BE28D9D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Lstm</a:t>
            </a:r>
            <a:r>
              <a:rPr lang="en-US" dirty="0"/>
              <a:t> with actual data only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60660A-57E0-4623-9C73-0FF4A3E6FD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26</a:t>
            </a:fld>
            <a:endParaRPr lang="en-US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F421C302-57D4-4325-8A8C-AF70FCBCDB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44632" y="1437418"/>
            <a:ext cx="9302736" cy="4961460"/>
          </a:xfrm>
        </p:spPr>
      </p:pic>
    </p:spTree>
    <p:extLst>
      <p:ext uri="{BB962C8B-B14F-4D97-AF65-F5344CB8AC3E}">
        <p14:creationId xmlns:p14="http://schemas.microsoft.com/office/powerpoint/2010/main" val="24442962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7B6DACA-0EE8-41E8-8CCC-55A259EE03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04686" y="1364037"/>
            <a:ext cx="9782628" cy="5217403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D1F44F-406B-4684-99C6-B44E056BA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27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EC04D1-0914-49FC-9EAE-A16E5C2E2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Lstm</a:t>
            </a:r>
            <a:r>
              <a:rPr lang="en-US" dirty="0"/>
              <a:t> with all lookahead windows</a:t>
            </a:r>
          </a:p>
        </p:txBody>
      </p:sp>
    </p:spTree>
    <p:extLst>
      <p:ext uri="{BB962C8B-B14F-4D97-AF65-F5344CB8AC3E}">
        <p14:creationId xmlns:p14="http://schemas.microsoft.com/office/powerpoint/2010/main" val="7583011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B629C1-3D50-4F6B-9D26-FFAE9A59F5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9BC3A1-AB38-40A1-839E-9F71AF9A9B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Ajay Bose Surgical Business Analytics requires consultation to better predict Surgery Demands</a:t>
            </a:r>
          </a:p>
          <a:p>
            <a:r>
              <a:rPr lang="en-US" dirty="0"/>
              <a:t>Their scheduling process incurs a 6% urgent priority scheduling that causes unexpected costs, and inefficiency due to schedule deviation. </a:t>
            </a:r>
          </a:p>
          <a:p>
            <a:r>
              <a:rPr lang="en-US" dirty="0"/>
              <a:t>The finance department is capable of budgeting with high accuracy on a monthly basis, but when it comes to daily predictions accuracy is quite low.</a:t>
            </a:r>
          </a:p>
          <a:p>
            <a:r>
              <a:rPr lang="en-US" dirty="0"/>
              <a:t>Ajay wants solutions to better improve surgical and ancillary scheduling.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B1194E-8569-468E-BE1B-DE902223C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4395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436E0F2-A64B-471E-93C0-8DFE08CC5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C1E3AB1-2A8C-4607-9FAE-D8BDB280F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6D66059-832F-40B6-A35F-F56C8F38A1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A515E2ED-7EA9-448D-83FA-54C3DF972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0595356-EABD-4767-AC9D-EA21FF115E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28CD9F06-9628-469C-B788-A894E3E08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8550A431-0B61-421B-B4B7-24C0CFF0F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1AF3C8EA-7A37-4A07-BDF2-89EBD3DF2C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Content Placeholder 24" descr="Text&#10;&#10;Description automatically generated">
            <a:extLst>
              <a:ext uri="{FF2B5EF4-FFF2-40B4-BE49-F238E27FC236}">
                <a16:creationId xmlns:a16="http://schemas.microsoft.com/office/drawing/2014/main" id="{344EDBD1-1AC8-4235-9C53-883BA97A30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50" t="13520" r="10192" b="14723"/>
          <a:stretch/>
        </p:blipFill>
        <p:spPr>
          <a:xfrm>
            <a:off x="1" y="0"/>
            <a:ext cx="12192776" cy="6858000"/>
          </a:xfrm>
          <a:prstGeom prst="rect">
            <a:avLst/>
          </a:prstGeom>
        </p:spPr>
      </p:pic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592C9AD8-00CF-4F44-BCD7-E91C25BB94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4420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1775E6C-9FE7-4AE4-ABE7-2568D95DEA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23">
            <a:extLst>
              <a:ext uri="{FF2B5EF4-FFF2-40B4-BE49-F238E27FC236}">
                <a16:creationId xmlns:a16="http://schemas.microsoft.com/office/drawing/2014/main" id="{8CECB99A-E2AB-482F-A307-4879553101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650"/>
            <a:ext cx="5676966" cy="6869953"/>
          </a:xfrm>
          <a:custGeom>
            <a:avLst/>
            <a:gdLst>
              <a:gd name="connsiteX0" fmla="*/ 0 w 5803153"/>
              <a:gd name="connsiteY0" fmla="*/ 0 h 6857998"/>
              <a:gd name="connsiteX1" fmla="*/ 5803153 w 5803153"/>
              <a:gd name="connsiteY1" fmla="*/ 0 h 6857998"/>
              <a:gd name="connsiteX2" fmla="*/ 5803153 w 5803153"/>
              <a:gd name="connsiteY2" fmla="*/ 6857998 h 6857998"/>
              <a:gd name="connsiteX3" fmla="*/ 0 w 5803153"/>
              <a:gd name="connsiteY3" fmla="*/ 6857998 h 6857998"/>
              <a:gd name="connsiteX4" fmla="*/ 0 w 5803153"/>
              <a:gd name="connsiteY4" fmla="*/ 0 h 6857998"/>
              <a:gd name="connsiteX0" fmla="*/ 1016000 w 5803153"/>
              <a:gd name="connsiteY0" fmla="*/ 0 h 6857998"/>
              <a:gd name="connsiteX1" fmla="*/ 5803153 w 5803153"/>
              <a:gd name="connsiteY1" fmla="*/ 0 h 6857998"/>
              <a:gd name="connsiteX2" fmla="*/ 5803153 w 5803153"/>
              <a:gd name="connsiteY2" fmla="*/ 6857998 h 6857998"/>
              <a:gd name="connsiteX3" fmla="*/ 0 w 5803153"/>
              <a:gd name="connsiteY3" fmla="*/ 6857998 h 6857998"/>
              <a:gd name="connsiteX4" fmla="*/ 1016000 w 5803153"/>
              <a:gd name="connsiteY4" fmla="*/ 0 h 6857998"/>
              <a:gd name="connsiteX0" fmla="*/ 1338729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1338729 w 6125882"/>
              <a:gd name="connsiteY4" fmla="*/ 0 h 6857998"/>
              <a:gd name="connsiteX0" fmla="*/ 1697317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1697317 w 6125882"/>
              <a:gd name="connsiteY4" fmla="*/ 0 h 6857998"/>
              <a:gd name="connsiteX0" fmla="*/ 2702091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2702091 w 6125882"/>
              <a:gd name="connsiteY4" fmla="*/ 0 h 6857998"/>
              <a:gd name="connsiteX0" fmla="*/ 1215089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1215089 w 6125882"/>
              <a:gd name="connsiteY4" fmla="*/ 0 h 6857998"/>
              <a:gd name="connsiteX0" fmla="*/ 1222204 w 6132997"/>
              <a:gd name="connsiteY0" fmla="*/ 0 h 6881904"/>
              <a:gd name="connsiteX1" fmla="*/ 6132997 w 6132997"/>
              <a:gd name="connsiteY1" fmla="*/ 0 h 6881904"/>
              <a:gd name="connsiteX2" fmla="*/ 6132997 w 6132997"/>
              <a:gd name="connsiteY2" fmla="*/ 6857998 h 6881904"/>
              <a:gd name="connsiteX3" fmla="*/ 0 w 6132997"/>
              <a:gd name="connsiteY3" fmla="*/ 6881904 h 6881904"/>
              <a:gd name="connsiteX4" fmla="*/ 1222204 w 6132997"/>
              <a:gd name="connsiteY4" fmla="*/ 0 h 6881904"/>
              <a:gd name="connsiteX0" fmla="*/ 1348644 w 6132997"/>
              <a:gd name="connsiteY0" fmla="*/ 0 h 6893857"/>
              <a:gd name="connsiteX1" fmla="*/ 6132997 w 6132997"/>
              <a:gd name="connsiteY1" fmla="*/ 11953 h 6893857"/>
              <a:gd name="connsiteX2" fmla="*/ 6132997 w 6132997"/>
              <a:gd name="connsiteY2" fmla="*/ 6869951 h 6893857"/>
              <a:gd name="connsiteX3" fmla="*/ 0 w 6132997"/>
              <a:gd name="connsiteY3" fmla="*/ 6893857 h 6893857"/>
              <a:gd name="connsiteX4" fmla="*/ 1348644 w 6132997"/>
              <a:gd name="connsiteY4" fmla="*/ 0 h 6893857"/>
              <a:gd name="connsiteX0" fmla="*/ 1457021 w 6132997"/>
              <a:gd name="connsiteY0" fmla="*/ 0 h 6893857"/>
              <a:gd name="connsiteX1" fmla="*/ 6132997 w 6132997"/>
              <a:gd name="connsiteY1" fmla="*/ 11953 h 6893857"/>
              <a:gd name="connsiteX2" fmla="*/ 6132997 w 6132997"/>
              <a:gd name="connsiteY2" fmla="*/ 6869951 h 6893857"/>
              <a:gd name="connsiteX3" fmla="*/ 0 w 6132997"/>
              <a:gd name="connsiteY3" fmla="*/ 6893857 h 6893857"/>
              <a:gd name="connsiteX4" fmla="*/ 1457021 w 6132997"/>
              <a:gd name="connsiteY4" fmla="*/ 0 h 6893857"/>
              <a:gd name="connsiteX0" fmla="*/ 1754909 w 6430885"/>
              <a:gd name="connsiteY0" fmla="*/ 0 h 6869951"/>
              <a:gd name="connsiteX1" fmla="*/ 6430885 w 6430885"/>
              <a:gd name="connsiteY1" fmla="*/ 11953 h 6869951"/>
              <a:gd name="connsiteX2" fmla="*/ 6430885 w 6430885"/>
              <a:gd name="connsiteY2" fmla="*/ 6869951 h 6869951"/>
              <a:gd name="connsiteX3" fmla="*/ 0 w 6430885"/>
              <a:gd name="connsiteY3" fmla="*/ 6869951 h 6869951"/>
              <a:gd name="connsiteX4" fmla="*/ 1754909 w 6430885"/>
              <a:gd name="connsiteY4" fmla="*/ 0 h 6869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30885" h="6869951">
                <a:moveTo>
                  <a:pt x="1754909" y="0"/>
                </a:moveTo>
                <a:lnTo>
                  <a:pt x="6430885" y="11953"/>
                </a:lnTo>
                <a:lnTo>
                  <a:pt x="6430885" y="6869951"/>
                </a:lnTo>
                <a:lnTo>
                  <a:pt x="0" y="6869951"/>
                </a:lnTo>
                <a:lnTo>
                  <a:pt x="1754909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E11C08-AEC0-453F-BE6A-98332E9C7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3920" y="800849"/>
            <a:ext cx="4065767" cy="3510553"/>
          </a:xfrm>
        </p:spPr>
        <p:txBody>
          <a:bodyPr anchor="t">
            <a:normAutofit/>
          </a:bodyPr>
          <a:lstStyle/>
          <a:p>
            <a:r>
              <a:rPr lang="en-US" dirty="0"/>
              <a:t>Prediction Capabilities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A43DCE-E6F5-45DB-A294-1BA3A1D3FA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5753" y="533400"/>
            <a:ext cx="5458046" cy="5791200"/>
          </a:xfrm>
        </p:spPr>
        <p:txBody>
          <a:bodyPr anchor="ctr">
            <a:normAutofit/>
          </a:bodyPr>
          <a:lstStyle/>
          <a:p>
            <a:r>
              <a:rPr lang="en-US" dirty="0"/>
              <a:t>An obvious approach Ajay should attempt to take would be utilizing Machine learning or Time Series to try and predict daily surgical demand/needs.</a:t>
            </a:r>
          </a:p>
          <a:p>
            <a:pPr lvl="1"/>
            <a:r>
              <a:rPr lang="en-US" dirty="0"/>
              <a:t>Linear Regression</a:t>
            </a:r>
          </a:p>
          <a:p>
            <a:pPr lvl="1"/>
            <a:r>
              <a:rPr lang="en-US" dirty="0"/>
              <a:t>Least Squares</a:t>
            </a:r>
          </a:p>
          <a:p>
            <a:pPr lvl="1"/>
            <a:r>
              <a:rPr lang="en-US" dirty="0"/>
              <a:t>ARIMA</a:t>
            </a:r>
          </a:p>
          <a:p>
            <a:pPr lvl="1"/>
            <a:r>
              <a:rPr lang="en-US" dirty="0"/>
              <a:t>SARIMA</a:t>
            </a:r>
          </a:p>
          <a:p>
            <a:pPr lvl="1"/>
            <a:r>
              <a:rPr lang="en-US" dirty="0"/>
              <a:t>LSTM</a:t>
            </a:r>
          </a:p>
          <a:p>
            <a:r>
              <a:rPr lang="en-US" dirty="0"/>
              <a:t>The data collected will be analyzed, and number of days prior should be tested against the models. </a:t>
            </a:r>
          </a:p>
          <a:p>
            <a:pPr lvl="1"/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8A66062-E0FE-4EE7-9840-EC05B87AC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-1" y="4541520"/>
            <a:ext cx="5895754" cy="2310504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3B4C179-2540-4304-9C9C-2AAAA53EFD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1" y="2988236"/>
            <a:ext cx="2418079" cy="3887694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CC356C-82B9-4208-A5D0-5E120374C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3445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0" name="Rectangle 69">
            <a:extLst>
              <a:ext uri="{FF2B5EF4-FFF2-40B4-BE49-F238E27FC236}">
                <a16:creationId xmlns:a16="http://schemas.microsoft.com/office/drawing/2014/main" id="{2B78D151-52A1-46B3-8374-570DA802E9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Content Placeholder 66">
            <a:extLst>
              <a:ext uri="{FF2B5EF4-FFF2-40B4-BE49-F238E27FC236}">
                <a16:creationId xmlns:a16="http://schemas.microsoft.com/office/drawing/2014/main" id="{ECC7B5F1-1DA8-4D08-A444-67400B1A38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2999" y="1819389"/>
            <a:ext cx="5197245" cy="2301021"/>
          </a:xfrm>
        </p:spPr>
        <p:txBody>
          <a:bodyPr anchor="ctr">
            <a:normAutofit/>
          </a:bodyPr>
          <a:lstStyle/>
          <a:p>
            <a:r>
              <a:rPr lang="en-US" dirty="0"/>
              <a:t>Variation of data occurs in days prior as well.</a:t>
            </a:r>
          </a:p>
          <a:p>
            <a:r>
              <a:rPr lang="en-US" dirty="0"/>
              <a:t>Some outliers exist</a:t>
            </a:r>
          </a:p>
          <a:p>
            <a:r>
              <a:rPr lang="en-US" dirty="0"/>
              <a:t>The data could be perceived as normally distributed</a:t>
            </a:r>
          </a:p>
        </p:txBody>
      </p:sp>
      <p:sp>
        <p:nvSpPr>
          <p:cNvPr id="72" name="Rectangle 23">
            <a:extLst>
              <a:ext uri="{FF2B5EF4-FFF2-40B4-BE49-F238E27FC236}">
                <a16:creationId xmlns:a16="http://schemas.microsoft.com/office/drawing/2014/main" id="{6C745475-F6E1-4944-B2F1-A82F3444F7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 flipV="1">
            <a:off x="7323273" y="-18942"/>
            <a:ext cx="4868727" cy="6895884"/>
          </a:xfrm>
          <a:custGeom>
            <a:avLst/>
            <a:gdLst>
              <a:gd name="connsiteX0" fmla="*/ 0 w 5803153"/>
              <a:gd name="connsiteY0" fmla="*/ 0 h 6857998"/>
              <a:gd name="connsiteX1" fmla="*/ 5803153 w 5803153"/>
              <a:gd name="connsiteY1" fmla="*/ 0 h 6857998"/>
              <a:gd name="connsiteX2" fmla="*/ 5803153 w 5803153"/>
              <a:gd name="connsiteY2" fmla="*/ 6857998 h 6857998"/>
              <a:gd name="connsiteX3" fmla="*/ 0 w 5803153"/>
              <a:gd name="connsiteY3" fmla="*/ 6857998 h 6857998"/>
              <a:gd name="connsiteX4" fmla="*/ 0 w 5803153"/>
              <a:gd name="connsiteY4" fmla="*/ 0 h 6857998"/>
              <a:gd name="connsiteX0" fmla="*/ 1016000 w 5803153"/>
              <a:gd name="connsiteY0" fmla="*/ 0 h 6857998"/>
              <a:gd name="connsiteX1" fmla="*/ 5803153 w 5803153"/>
              <a:gd name="connsiteY1" fmla="*/ 0 h 6857998"/>
              <a:gd name="connsiteX2" fmla="*/ 5803153 w 5803153"/>
              <a:gd name="connsiteY2" fmla="*/ 6857998 h 6857998"/>
              <a:gd name="connsiteX3" fmla="*/ 0 w 5803153"/>
              <a:gd name="connsiteY3" fmla="*/ 6857998 h 6857998"/>
              <a:gd name="connsiteX4" fmla="*/ 1016000 w 5803153"/>
              <a:gd name="connsiteY4" fmla="*/ 0 h 6857998"/>
              <a:gd name="connsiteX0" fmla="*/ 1338729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1338729 w 6125882"/>
              <a:gd name="connsiteY4" fmla="*/ 0 h 6857998"/>
              <a:gd name="connsiteX0" fmla="*/ 1697317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1697317 w 6125882"/>
              <a:gd name="connsiteY4" fmla="*/ 0 h 6857998"/>
              <a:gd name="connsiteX0" fmla="*/ 2702091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2702091 w 6125882"/>
              <a:gd name="connsiteY4" fmla="*/ 0 h 6857998"/>
              <a:gd name="connsiteX0" fmla="*/ 1215089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1215089 w 6125882"/>
              <a:gd name="connsiteY4" fmla="*/ 0 h 6857998"/>
              <a:gd name="connsiteX0" fmla="*/ 1222204 w 6132997"/>
              <a:gd name="connsiteY0" fmla="*/ 0 h 6881904"/>
              <a:gd name="connsiteX1" fmla="*/ 6132997 w 6132997"/>
              <a:gd name="connsiteY1" fmla="*/ 0 h 6881904"/>
              <a:gd name="connsiteX2" fmla="*/ 6132997 w 6132997"/>
              <a:gd name="connsiteY2" fmla="*/ 6857998 h 6881904"/>
              <a:gd name="connsiteX3" fmla="*/ 0 w 6132997"/>
              <a:gd name="connsiteY3" fmla="*/ 6881904 h 6881904"/>
              <a:gd name="connsiteX4" fmla="*/ 1222204 w 6132997"/>
              <a:gd name="connsiteY4" fmla="*/ 0 h 6881904"/>
              <a:gd name="connsiteX0" fmla="*/ 1348644 w 6132997"/>
              <a:gd name="connsiteY0" fmla="*/ 0 h 6893857"/>
              <a:gd name="connsiteX1" fmla="*/ 6132997 w 6132997"/>
              <a:gd name="connsiteY1" fmla="*/ 11953 h 6893857"/>
              <a:gd name="connsiteX2" fmla="*/ 6132997 w 6132997"/>
              <a:gd name="connsiteY2" fmla="*/ 6869951 h 6893857"/>
              <a:gd name="connsiteX3" fmla="*/ 0 w 6132997"/>
              <a:gd name="connsiteY3" fmla="*/ 6893857 h 6893857"/>
              <a:gd name="connsiteX4" fmla="*/ 1348644 w 6132997"/>
              <a:gd name="connsiteY4" fmla="*/ 0 h 6893857"/>
              <a:gd name="connsiteX0" fmla="*/ 1457021 w 6132997"/>
              <a:gd name="connsiteY0" fmla="*/ 0 h 6893857"/>
              <a:gd name="connsiteX1" fmla="*/ 6132997 w 6132997"/>
              <a:gd name="connsiteY1" fmla="*/ 11953 h 6893857"/>
              <a:gd name="connsiteX2" fmla="*/ 6132997 w 6132997"/>
              <a:gd name="connsiteY2" fmla="*/ 6869951 h 6893857"/>
              <a:gd name="connsiteX3" fmla="*/ 0 w 6132997"/>
              <a:gd name="connsiteY3" fmla="*/ 6893857 h 6893857"/>
              <a:gd name="connsiteX4" fmla="*/ 1457021 w 6132997"/>
              <a:gd name="connsiteY4" fmla="*/ 0 h 6893857"/>
              <a:gd name="connsiteX0" fmla="*/ 1754909 w 6430885"/>
              <a:gd name="connsiteY0" fmla="*/ 0 h 6869951"/>
              <a:gd name="connsiteX1" fmla="*/ 6430885 w 6430885"/>
              <a:gd name="connsiteY1" fmla="*/ 11953 h 6869951"/>
              <a:gd name="connsiteX2" fmla="*/ 6430885 w 6430885"/>
              <a:gd name="connsiteY2" fmla="*/ 6869951 h 6869951"/>
              <a:gd name="connsiteX3" fmla="*/ 0 w 6430885"/>
              <a:gd name="connsiteY3" fmla="*/ 6869951 h 6869951"/>
              <a:gd name="connsiteX4" fmla="*/ 1754909 w 6430885"/>
              <a:gd name="connsiteY4" fmla="*/ 0 h 6869951"/>
              <a:gd name="connsiteX0" fmla="*/ 2023235 w 6699211"/>
              <a:gd name="connsiteY0" fmla="*/ 0 h 6869951"/>
              <a:gd name="connsiteX1" fmla="*/ 6699211 w 6699211"/>
              <a:gd name="connsiteY1" fmla="*/ 11953 h 6869951"/>
              <a:gd name="connsiteX2" fmla="*/ 6699211 w 6699211"/>
              <a:gd name="connsiteY2" fmla="*/ 6869951 h 6869951"/>
              <a:gd name="connsiteX3" fmla="*/ 0 w 6699211"/>
              <a:gd name="connsiteY3" fmla="*/ 6856303 h 6869951"/>
              <a:gd name="connsiteX4" fmla="*/ 2023235 w 6699211"/>
              <a:gd name="connsiteY4" fmla="*/ 0 h 6869951"/>
              <a:gd name="connsiteX0" fmla="*/ 2702995 w 6699211"/>
              <a:gd name="connsiteY0" fmla="*/ 42638 h 6857998"/>
              <a:gd name="connsiteX1" fmla="*/ 6699211 w 6699211"/>
              <a:gd name="connsiteY1" fmla="*/ 0 h 6857998"/>
              <a:gd name="connsiteX2" fmla="*/ 6699211 w 6699211"/>
              <a:gd name="connsiteY2" fmla="*/ 6857998 h 6857998"/>
              <a:gd name="connsiteX3" fmla="*/ 0 w 6699211"/>
              <a:gd name="connsiteY3" fmla="*/ 6844350 h 6857998"/>
              <a:gd name="connsiteX4" fmla="*/ 2702995 w 6699211"/>
              <a:gd name="connsiteY4" fmla="*/ 42638 h 6857998"/>
              <a:gd name="connsiteX0" fmla="*/ 2323794 w 6699211"/>
              <a:gd name="connsiteY0" fmla="*/ 54619 h 6857998"/>
              <a:gd name="connsiteX1" fmla="*/ 6699211 w 6699211"/>
              <a:gd name="connsiteY1" fmla="*/ 0 h 6857998"/>
              <a:gd name="connsiteX2" fmla="*/ 6699211 w 6699211"/>
              <a:gd name="connsiteY2" fmla="*/ 6857998 h 6857998"/>
              <a:gd name="connsiteX3" fmla="*/ 0 w 6699211"/>
              <a:gd name="connsiteY3" fmla="*/ 6844350 h 6857998"/>
              <a:gd name="connsiteX4" fmla="*/ 2323794 w 6699211"/>
              <a:gd name="connsiteY4" fmla="*/ 54619 h 6857998"/>
              <a:gd name="connsiteX0" fmla="*/ 2323794 w 6699211"/>
              <a:gd name="connsiteY0" fmla="*/ 18674 h 6822053"/>
              <a:gd name="connsiteX1" fmla="*/ 6699211 w 6699211"/>
              <a:gd name="connsiteY1" fmla="*/ 0 h 6822053"/>
              <a:gd name="connsiteX2" fmla="*/ 6699211 w 6699211"/>
              <a:gd name="connsiteY2" fmla="*/ 6822053 h 6822053"/>
              <a:gd name="connsiteX3" fmla="*/ 0 w 6699211"/>
              <a:gd name="connsiteY3" fmla="*/ 6808405 h 6822053"/>
              <a:gd name="connsiteX4" fmla="*/ 2323794 w 6699211"/>
              <a:gd name="connsiteY4" fmla="*/ 18674 h 6822053"/>
              <a:gd name="connsiteX0" fmla="*/ 3105369 w 7480786"/>
              <a:gd name="connsiteY0" fmla="*/ 18674 h 6822053"/>
              <a:gd name="connsiteX1" fmla="*/ 7480786 w 7480786"/>
              <a:gd name="connsiteY1" fmla="*/ 0 h 6822053"/>
              <a:gd name="connsiteX2" fmla="*/ 7480786 w 7480786"/>
              <a:gd name="connsiteY2" fmla="*/ 6822053 h 6822053"/>
              <a:gd name="connsiteX3" fmla="*/ 0 w 7480786"/>
              <a:gd name="connsiteY3" fmla="*/ 6820387 h 6822053"/>
              <a:gd name="connsiteX4" fmla="*/ 3105369 w 7480786"/>
              <a:gd name="connsiteY4" fmla="*/ 18674 h 68220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80786" h="6822053">
                <a:moveTo>
                  <a:pt x="3105369" y="18674"/>
                </a:moveTo>
                <a:lnTo>
                  <a:pt x="7480786" y="0"/>
                </a:lnTo>
                <a:lnTo>
                  <a:pt x="7480786" y="6822053"/>
                </a:lnTo>
                <a:lnTo>
                  <a:pt x="0" y="6820387"/>
                </a:lnTo>
                <a:lnTo>
                  <a:pt x="3105369" y="18674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E2F61726-9292-4844-9EBF-341051AAFD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40256" y="0"/>
            <a:ext cx="4651744" cy="2613004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raphic 8">
            <a:extLst>
              <a:ext uri="{FF2B5EF4-FFF2-40B4-BE49-F238E27FC236}">
                <a16:creationId xmlns:a16="http://schemas.microsoft.com/office/drawing/2014/main" id="{6A2F957F-50D7-469C-963A-427BA31D452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056" t="7251" r="8348"/>
          <a:stretch/>
        </p:blipFill>
        <p:spPr>
          <a:xfrm>
            <a:off x="5900327" y="250500"/>
            <a:ext cx="6093478" cy="3294147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C77C97D9-0E8C-424F-AB7F-ED9BD665BD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718721" y="3648976"/>
            <a:ext cx="4456689" cy="2836074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DF40E16-46CD-44FB-BBCB-1449F3AF932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77374" y="4081212"/>
            <a:ext cx="4928493" cy="224022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DAF9599-C1F2-498C-94E7-2349841B53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2999" y="648586"/>
            <a:ext cx="5197245" cy="145666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Data collected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AD73500-3F78-4B64-B7D7-923792B7C4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6002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Rectangle 15">
            <a:extLst>
              <a:ext uri="{FF2B5EF4-FFF2-40B4-BE49-F238E27FC236}">
                <a16:creationId xmlns:a16="http://schemas.microsoft.com/office/drawing/2014/main" id="{B64CD7FE-A713-4F49-85A1-1288513CE9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Connector 17">
            <a:extLst>
              <a:ext uri="{FF2B5EF4-FFF2-40B4-BE49-F238E27FC236}">
                <a16:creationId xmlns:a16="http://schemas.microsoft.com/office/drawing/2014/main" id="{945D1022-1095-4170-84E8-BBA5C08F19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0" y="1"/>
            <a:ext cx="502617" cy="5153339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19">
            <a:extLst>
              <a:ext uri="{FF2B5EF4-FFF2-40B4-BE49-F238E27FC236}">
                <a16:creationId xmlns:a16="http://schemas.microsoft.com/office/drawing/2014/main" id="{89BAAD23-0119-402F-8301-E5F5CD03FF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0" y="0"/>
            <a:ext cx="2790967" cy="900753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21">
            <a:extLst>
              <a:ext uri="{FF2B5EF4-FFF2-40B4-BE49-F238E27FC236}">
                <a16:creationId xmlns:a16="http://schemas.microsoft.com/office/drawing/2014/main" id="{DAE3C22F-EDA2-4D06-924A-8184ADCD1C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8240684" y="0"/>
            <a:ext cx="3951316" cy="1468582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6A0DDDE7-F80A-48EF-8505-77021F8EA2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3192" y="263188"/>
            <a:ext cx="9905998" cy="1004048"/>
          </a:xfrm>
        </p:spPr>
        <p:txBody>
          <a:bodyPr anchor="ctr">
            <a:normAutofit/>
          </a:bodyPr>
          <a:lstStyle/>
          <a:p>
            <a:r>
              <a:rPr lang="en-US" dirty="0"/>
              <a:t>Analyzing Data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8B67E74E-2105-4521-99E8-29E54D05E0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3949995"/>
            <a:ext cx="9906000" cy="2374605"/>
          </a:xfrm>
        </p:spPr>
        <p:txBody>
          <a:bodyPr anchor="ctr">
            <a:normAutofit/>
          </a:bodyPr>
          <a:lstStyle/>
          <a:p>
            <a:r>
              <a:rPr lang="en-US" dirty="0"/>
              <a:t>The outliers exist mostly on Monday, and Friday</a:t>
            </a:r>
          </a:p>
          <a:p>
            <a:r>
              <a:rPr lang="en-US" dirty="0"/>
              <a:t>T-1 have less than 20 surgeries sometimes</a:t>
            </a:r>
          </a:p>
          <a:p>
            <a:r>
              <a:rPr lang="en-US" dirty="0"/>
              <a:t>Tuesdays and Thursdays have the highest probability of having the most surgeries</a:t>
            </a:r>
          </a:p>
          <a:p>
            <a:r>
              <a:rPr lang="en-US" dirty="0"/>
              <a:t>Thursdays have the highest surgeries performed (probably out of urgency)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0BE80732-9D7E-4762-A6A2-AF26CE31CB4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017" t="7455" r="9211" b="3617"/>
          <a:stretch/>
        </p:blipFill>
        <p:spPr>
          <a:xfrm>
            <a:off x="190399" y="1196666"/>
            <a:ext cx="3951316" cy="2637783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AF4E5229-1693-4DCD-9643-BDC9E42E99B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6794" t="7580" r="11285" b="5762"/>
          <a:stretch/>
        </p:blipFill>
        <p:spPr>
          <a:xfrm>
            <a:off x="4226228" y="1230339"/>
            <a:ext cx="3818509" cy="2570435"/>
          </a:xfrm>
          <a:prstGeom prst="rect">
            <a:avLst/>
          </a:prstGeom>
        </p:spPr>
      </p:pic>
      <p:cxnSp>
        <p:nvCxnSpPr>
          <p:cNvPr id="44" name="Straight Connector 23">
            <a:extLst>
              <a:ext uri="{FF2B5EF4-FFF2-40B4-BE49-F238E27FC236}">
                <a16:creationId xmlns:a16="http://schemas.microsoft.com/office/drawing/2014/main" id="{3B92B40A-D71A-4D53-A8B2-41176E222C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133513" y="0"/>
            <a:ext cx="1058487" cy="4401403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25">
            <a:extLst>
              <a:ext uri="{FF2B5EF4-FFF2-40B4-BE49-F238E27FC236}">
                <a16:creationId xmlns:a16="http://schemas.microsoft.com/office/drawing/2014/main" id="{13A89759-1F78-4414-80AF-0441C3F13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11620500" y="1955968"/>
            <a:ext cx="571500" cy="4902033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Graphic 10">
            <a:extLst>
              <a:ext uri="{FF2B5EF4-FFF2-40B4-BE49-F238E27FC236}">
                <a16:creationId xmlns:a16="http://schemas.microsoft.com/office/drawing/2014/main" id="{02007A17-245C-43ED-A2FC-8DC8724B48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088188" y="1267236"/>
            <a:ext cx="4102198" cy="2308388"/>
          </a:xfrm>
          <a:prstGeom prst="rect">
            <a:avLst/>
          </a:prstGeom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18EE50E1-8B26-4CCD-9104-E145B12E39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3845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id="{B64CD7FE-A713-4F49-85A1-1288513CE9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945D1022-1095-4170-84E8-BBA5C08F19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0" y="1"/>
            <a:ext cx="502617" cy="5153339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89BAAD23-0119-402F-8301-E5F5CD03FF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0" y="0"/>
            <a:ext cx="2790967" cy="900753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DAE3C22F-EDA2-4D06-924A-8184ADCD1C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8240684" y="0"/>
            <a:ext cx="3951316" cy="1468582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7351FBD-8C33-4A9E-877A-53E53EC127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2" y="878573"/>
            <a:ext cx="9905998" cy="1004048"/>
          </a:xfrm>
        </p:spPr>
        <p:txBody>
          <a:bodyPr anchor="ctr">
            <a:normAutofit/>
          </a:bodyPr>
          <a:lstStyle/>
          <a:p>
            <a:r>
              <a:rPr lang="en-US" dirty="0"/>
              <a:t>Removing outliers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C5F9CF93-385A-4D74-BAC2-ADCA6289EC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121" t="6598" r="10924" b="6397"/>
          <a:stretch/>
        </p:blipFill>
        <p:spPr>
          <a:xfrm>
            <a:off x="144799" y="2039409"/>
            <a:ext cx="3737169" cy="2407251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2BF466B-78E3-436C-9CCB-2429FD9CDC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89019" y="2091088"/>
            <a:ext cx="4277883" cy="2407251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5CD163C0-C98B-451A-8E5C-53EBAC69E7F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6224" t="7392" r="7822" b="5604"/>
          <a:stretch/>
        </p:blipFill>
        <p:spPr>
          <a:xfrm>
            <a:off x="8353493" y="2044362"/>
            <a:ext cx="3737168" cy="2407251"/>
          </a:xfrm>
          <a:prstGeom prst="rect">
            <a:avLst/>
          </a:prstGeom>
        </p:spPr>
      </p:pic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F9B047CB-81D5-44D3-98F2-DC61779E0F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4655127"/>
            <a:ext cx="9906000" cy="1669473"/>
          </a:xfrm>
        </p:spPr>
        <p:txBody>
          <a:bodyPr anchor="ctr">
            <a:normAutofit/>
          </a:bodyPr>
          <a:lstStyle/>
          <a:p>
            <a:r>
              <a:rPr lang="en-US" dirty="0"/>
              <a:t>Removing the outliers, we resemble more and more a normal distribution, except for Monday, Wednesday, and Friday, that seem to encounter higher variability.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3B92B40A-D71A-4D53-A8B2-41176E222C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133513" y="0"/>
            <a:ext cx="1058487" cy="4401403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13A89759-1F78-4414-80AF-0441C3F13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11620500" y="1955968"/>
            <a:ext cx="571500" cy="4902033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3D98D-04DB-46FA-AE91-C4F186547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02477" y="6398878"/>
            <a:ext cx="470887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12CC964-A50B-4C29-B4E4-2C30BB34CCF3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4210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14">
            <a:extLst>
              <a:ext uri="{FF2B5EF4-FFF2-40B4-BE49-F238E27FC236}">
                <a16:creationId xmlns:a16="http://schemas.microsoft.com/office/drawing/2014/main" id="{2B78D151-52A1-46B3-8374-570DA802E9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24BAF6-C3D1-4241-B063-792DC6DC4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2999" y="625148"/>
            <a:ext cx="5327074" cy="1500594"/>
          </a:xfrm>
        </p:spPr>
        <p:txBody>
          <a:bodyPr>
            <a:normAutofit/>
          </a:bodyPr>
          <a:lstStyle/>
          <a:p>
            <a:r>
              <a:rPr lang="en-US"/>
              <a:t>Preprocessing data</a:t>
            </a:r>
            <a:endParaRPr lang="en-US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8D8433E8-2197-4487-95DA-56AC4015A8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2999" y="2205038"/>
            <a:ext cx="5198066" cy="4119562"/>
          </a:xfrm>
        </p:spPr>
        <p:txBody>
          <a:bodyPr>
            <a:normAutofit/>
          </a:bodyPr>
          <a:lstStyle/>
          <a:p>
            <a:r>
              <a:rPr lang="en-US" dirty="0"/>
              <a:t>A second </a:t>
            </a:r>
            <a:r>
              <a:rPr lang="en-US" dirty="0" err="1"/>
              <a:t>Dataframe</a:t>
            </a:r>
            <a:r>
              <a:rPr lang="en-US" dirty="0"/>
              <a:t> was created to model the days, months, and set a timeseries index. </a:t>
            </a:r>
          </a:p>
          <a:p>
            <a:r>
              <a:rPr lang="en-US" dirty="0"/>
              <a:t>Yearly Seasonality does not seem to exist in the data,</a:t>
            </a:r>
          </a:p>
          <a:p>
            <a:r>
              <a:rPr lang="en-US" dirty="0"/>
              <a:t>Weekly Seasonality might, since doctors prefer Tuesday and Thursday</a:t>
            </a:r>
          </a:p>
        </p:txBody>
      </p:sp>
      <p:sp>
        <p:nvSpPr>
          <p:cNvPr id="40" name="Rectangle 23">
            <a:extLst>
              <a:ext uri="{FF2B5EF4-FFF2-40B4-BE49-F238E27FC236}">
                <a16:creationId xmlns:a16="http://schemas.microsoft.com/office/drawing/2014/main" id="{6C745475-F6E1-4944-B2F1-A82F3444F7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 flipV="1">
            <a:off x="7323273" y="-18942"/>
            <a:ext cx="4868727" cy="6895884"/>
          </a:xfrm>
          <a:custGeom>
            <a:avLst/>
            <a:gdLst>
              <a:gd name="connsiteX0" fmla="*/ 0 w 5803153"/>
              <a:gd name="connsiteY0" fmla="*/ 0 h 6857998"/>
              <a:gd name="connsiteX1" fmla="*/ 5803153 w 5803153"/>
              <a:gd name="connsiteY1" fmla="*/ 0 h 6857998"/>
              <a:gd name="connsiteX2" fmla="*/ 5803153 w 5803153"/>
              <a:gd name="connsiteY2" fmla="*/ 6857998 h 6857998"/>
              <a:gd name="connsiteX3" fmla="*/ 0 w 5803153"/>
              <a:gd name="connsiteY3" fmla="*/ 6857998 h 6857998"/>
              <a:gd name="connsiteX4" fmla="*/ 0 w 5803153"/>
              <a:gd name="connsiteY4" fmla="*/ 0 h 6857998"/>
              <a:gd name="connsiteX0" fmla="*/ 1016000 w 5803153"/>
              <a:gd name="connsiteY0" fmla="*/ 0 h 6857998"/>
              <a:gd name="connsiteX1" fmla="*/ 5803153 w 5803153"/>
              <a:gd name="connsiteY1" fmla="*/ 0 h 6857998"/>
              <a:gd name="connsiteX2" fmla="*/ 5803153 w 5803153"/>
              <a:gd name="connsiteY2" fmla="*/ 6857998 h 6857998"/>
              <a:gd name="connsiteX3" fmla="*/ 0 w 5803153"/>
              <a:gd name="connsiteY3" fmla="*/ 6857998 h 6857998"/>
              <a:gd name="connsiteX4" fmla="*/ 1016000 w 5803153"/>
              <a:gd name="connsiteY4" fmla="*/ 0 h 6857998"/>
              <a:gd name="connsiteX0" fmla="*/ 1338729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1338729 w 6125882"/>
              <a:gd name="connsiteY4" fmla="*/ 0 h 6857998"/>
              <a:gd name="connsiteX0" fmla="*/ 1697317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1697317 w 6125882"/>
              <a:gd name="connsiteY4" fmla="*/ 0 h 6857998"/>
              <a:gd name="connsiteX0" fmla="*/ 2702091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2702091 w 6125882"/>
              <a:gd name="connsiteY4" fmla="*/ 0 h 6857998"/>
              <a:gd name="connsiteX0" fmla="*/ 1215089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1215089 w 6125882"/>
              <a:gd name="connsiteY4" fmla="*/ 0 h 6857998"/>
              <a:gd name="connsiteX0" fmla="*/ 1222204 w 6132997"/>
              <a:gd name="connsiteY0" fmla="*/ 0 h 6881904"/>
              <a:gd name="connsiteX1" fmla="*/ 6132997 w 6132997"/>
              <a:gd name="connsiteY1" fmla="*/ 0 h 6881904"/>
              <a:gd name="connsiteX2" fmla="*/ 6132997 w 6132997"/>
              <a:gd name="connsiteY2" fmla="*/ 6857998 h 6881904"/>
              <a:gd name="connsiteX3" fmla="*/ 0 w 6132997"/>
              <a:gd name="connsiteY3" fmla="*/ 6881904 h 6881904"/>
              <a:gd name="connsiteX4" fmla="*/ 1222204 w 6132997"/>
              <a:gd name="connsiteY4" fmla="*/ 0 h 6881904"/>
              <a:gd name="connsiteX0" fmla="*/ 1348644 w 6132997"/>
              <a:gd name="connsiteY0" fmla="*/ 0 h 6893857"/>
              <a:gd name="connsiteX1" fmla="*/ 6132997 w 6132997"/>
              <a:gd name="connsiteY1" fmla="*/ 11953 h 6893857"/>
              <a:gd name="connsiteX2" fmla="*/ 6132997 w 6132997"/>
              <a:gd name="connsiteY2" fmla="*/ 6869951 h 6893857"/>
              <a:gd name="connsiteX3" fmla="*/ 0 w 6132997"/>
              <a:gd name="connsiteY3" fmla="*/ 6893857 h 6893857"/>
              <a:gd name="connsiteX4" fmla="*/ 1348644 w 6132997"/>
              <a:gd name="connsiteY4" fmla="*/ 0 h 6893857"/>
              <a:gd name="connsiteX0" fmla="*/ 1457021 w 6132997"/>
              <a:gd name="connsiteY0" fmla="*/ 0 h 6893857"/>
              <a:gd name="connsiteX1" fmla="*/ 6132997 w 6132997"/>
              <a:gd name="connsiteY1" fmla="*/ 11953 h 6893857"/>
              <a:gd name="connsiteX2" fmla="*/ 6132997 w 6132997"/>
              <a:gd name="connsiteY2" fmla="*/ 6869951 h 6893857"/>
              <a:gd name="connsiteX3" fmla="*/ 0 w 6132997"/>
              <a:gd name="connsiteY3" fmla="*/ 6893857 h 6893857"/>
              <a:gd name="connsiteX4" fmla="*/ 1457021 w 6132997"/>
              <a:gd name="connsiteY4" fmla="*/ 0 h 6893857"/>
              <a:gd name="connsiteX0" fmla="*/ 1754909 w 6430885"/>
              <a:gd name="connsiteY0" fmla="*/ 0 h 6869951"/>
              <a:gd name="connsiteX1" fmla="*/ 6430885 w 6430885"/>
              <a:gd name="connsiteY1" fmla="*/ 11953 h 6869951"/>
              <a:gd name="connsiteX2" fmla="*/ 6430885 w 6430885"/>
              <a:gd name="connsiteY2" fmla="*/ 6869951 h 6869951"/>
              <a:gd name="connsiteX3" fmla="*/ 0 w 6430885"/>
              <a:gd name="connsiteY3" fmla="*/ 6869951 h 6869951"/>
              <a:gd name="connsiteX4" fmla="*/ 1754909 w 6430885"/>
              <a:gd name="connsiteY4" fmla="*/ 0 h 6869951"/>
              <a:gd name="connsiteX0" fmla="*/ 2023235 w 6699211"/>
              <a:gd name="connsiteY0" fmla="*/ 0 h 6869951"/>
              <a:gd name="connsiteX1" fmla="*/ 6699211 w 6699211"/>
              <a:gd name="connsiteY1" fmla="*/ 11953 h 6869951"/>
              <a:gd name="connsiteX2" fmla="*/ 6699211 w 6699211"/>
              <a:gd name="connsiteY2" fmla="*/ 6869951 h 6869951"/>
              <a:gd name="connsiteX3" fmla="*/ 0 w 6699211"/>
              <a:gd name="connsiteY3" fmla="*/ 6856303 h 6869951"/>
              <a:gd name="connsiteX4" fmla="*/ 2023235 w 6699211"/>
              <a:gd name="connsiteY4" fmla="*/ 0 h 6869951"/>
              <a:gd name="connsiteX0" fmla="*/ 2702995 w 6699211"/>
              <a:gd name="connsiteY0" fmla="*/ 42638 h 6857998"/>
              <a:gd name="connsiteX1" fmla="*/ 6699211 w 6699211"/>
              <a:gd name="connsiteY1" fmla="*/ 0 h 6857998"/>
              <a:gd name="connsiteX2" fmla="*/ 6699211 w 6699211"/>
              <a:gd name="connsiteY2" fmla="*/ 6857998 h 6857998"/>
              <a:gd name="connsiteX3" fmla="*/ 0 w 6699211"/>
              <a:gd name="connsiteY3" fmla="*/ 6844350 h 6857998"/>
              <a:gd name="connsiteX4" fmla="*/ 2702995 w 6699211"/>
              <a:gd name="connsiteY4" fmla="*/ 42638 h 6857998"/>
              <a:gd name="connsiteX0" fmla="*/ 2323794 w 6699211"/>
              <a:gd name="connsiteY0" fmla="*/ 54619 h 6857998"/>
              <a:gd name="connsiteX1" fmla="*/ 6699211 w 6699211"/>
              <a:gd name="connsiteY1" fmla="*/ 0 h 6857998"/>
              <a:gd name="connsiteX2" fmla="*/ 6699211 w 6699211"/>
              <a:gd name="connsiteY2" fmla="*/ 6857998 h 6857998"/>
              <a:gd name="connsiteX3" fmla="*/ 0 w 6699211"/>
              <a:gd name="connsiteY3" fmla="*/ 6844350 h 6857998"/>
              <a:gd name="connsiteX4" fmla="*/ 2323794 w 6699211"/>
              <a:gd name="connsiteY4" fmla="*/ 54619 h 6857998"/>
              <a:gd name="connsiteX0" fmla="*/ 2323794 w 6699211"/>
              <a:gd name="connsiteY0" fmla="*/ 18674 h 6822053"/>
              <a:gd name="connsiteX1" fmla="*/ 6699211 w 6699211"/>
              <a:gd name="connsiteY1" fmla="*/ 0 h 6822053"/>
              <a:gd name="connsiteX2" fmla="*/ 6699211 w 6699211"/>
              <a:gd name="connsiteY2" fmla="*/ 6822053 h 6822053"/>
              <a:gd name="connsiteX3" fmla="*/ 0 w 6699211"/>
              <a:gd name="connsiteY3" fmla="*/ 6808405 h 6822053"/>
              <a:gd name="connsiteX4" fmla="*/ 2323794 w 6699211"/>
              <a:gd name="connsiteY4" fmla="*/ 18674 h 6822053"/>
              <a:gd name="connsiteX0" fmla="*/ 3105369 w 7480786"/>
              <a:gd name="connsiteY0" fmla="*/ 18674 h 6822053"/>
              <a:gd name="connsiteX1" fmla="*/ 7480786 w 7480786"/>
              <a:gd name="connsiteY1" fmla="*/ 0 h 6822053"/>
              <a:gd name="connsiteX2" fmla="*/ 7480786 w 7480786"/>
              <a:gd name="connsiteY2" fmla="*/ 6822053 h 6822053"/>
              <a:gd name="connsiteX3" fmla="*/ 0 w 7480786"/>
              <a:gd name="connsiteY3" fmla="*/ 6820387 h 6822053"/>
              <a:gd name="connsiteX4" fmla="*/ 3105369 w 7480786"/>
              <a:gd name="connsiteY4" fmla="*/ 18674 h 68220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80786" h="6822053">
                <a:moveTo>
                  <a:pt x="3105369" y="18674"/>
                </a:moveTo>
                <a:lnTo>
                  <a:pt x="7480786" y="0"/>
                </a:lnTo>
                <a:lnTo>
                  <a:pt x="7480786" y="6822053"/>
                </a:lnTo>
                <a:lnTo>
                  <a:pt x="0" y="6820387"/>
                </a:lnTo>
                <a:lnTo>
                  <a:pt x="3105369" y="18674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1" name="Straight Connector 18">
            <a:extLst>
              <a:ext uri="{FF2B5EF4-FFF2-40B4-BE49-F238E27FC236}">
                <a16:creationId xmlns:a16="http://schemas.microsoft.com/office/drawing/2014/main" id="{E2F61726-9292-4844-9EBF-341051AAFD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40256" y="0"/>
            <a:ext cx="4651744" cy="2613004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Graphic 7">
            <a:extLst>
              <a:ext uri="{FF2B5EF4-FFF2-40B4-BE49-F238E27FC236}">
                <a16:creationId xmlns:a16="http://schemas.microsoft.com/office/drawing/2014/main" id="{5ACC16B3-2B82-4546-9792-77E28E6714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13680" y="3774620"/>
            <a:ext cx="4098391" cy="2732261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91B73F0-88CC-492C-95D6-1BEA6FFA1F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98620" y="848726"/>
            <a:ext cx="4262693" cy="271262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A505EC-74D5-4D65-8391-905AA458E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02477" y="6398878"/>
            <a:ext cx="470887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12CC964-A50B-4C29-B4E4-2C30BB34CCF3}" type="slidenum">
              <a:rPr lang="en-US" smtClean="0"/>
              <a:pPr>
                <a:spcAft>
                  <a:spcPts val="600"/>
                </a:spcAft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662633"/>
      </p:ext>
    </p:extLst>
  </p:cSld>
  <p:clrMapOvr>
    <a:masterClrMapping/>
  </p:clrMapOvr>
</p:sld>
</file>

<file path=ppt/theme/theme1.xml><?xml version="1.0" encoding="utf-8"?>
<a:theme xmlns:a="http://schemas.openxmlformats.org/drawingml/2006/main" name="AngleLinesVTI">
  <a:themeElements>
    <a:clrScheme name="AnalogousFromRegularSeedLeftStep">
      <a:dk1>
        <a:srgbClr val="000000"/>
      </a:dk1>
      <a:lt1>
        <a:srgbClr val="FFFFFF"/>
      </a:lt1>
      <a:dk2>
        <a:srgbClr val="1B2F2E"/>
      </a:dk2>
      <a:lt2>
        <a:srgbClr val="F0F3F2"/>
      </a:lt2>
      <a:accent1>
        <a:srgbClr val="CE4289"/>
      </a:accent1>
      <a:accent2>
        <a:srgbClr val="BC30B1"/>
      </a:accent2>
      <a:accent3>
        <a:srgbClr val="9E42CE"/>
      </a:accent3>
      <a:accent4>
        <a:srgbClr val="6041C1"/>
      </a:accent4>
      <a:accent5>
        <a:srgbClr val="425ACE"/>
      </a:accent5>
      <a:accent6>
        <a:srgbClr val="3083BC"/>
      </a:accent6>
      <a:hlink>
        <a:srgbClr val="339B67"/>
      </a:hlink>
      <a:folHlink>
        <a:srgbClr val="7F7F7F"/>
      </a:folHlink>
    </a:clrScheme>
    <a:fontScheme name="Walbaum Light Univers Light">
      <a:majorFont>
        <a:latin typeface="Walbaum Display Light"/>
        <a:ea typeface=""/>
        <a:cs typeface=""/>
      </a:majorFont>
      <a:minorFont>
        <a:latin typeface="Univers Condensed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ngleLinesVTI" id="{BC1FC193-C72F-4761-9899-1105EDF6BAE8}" vid="{64612625-F022-44B7-B9FA-9D26DEDBDC2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4094</TotalTime>
  <Words>776</Words>
  <Application>Microsoft Office PowerPoint</Application>
  <PresentationFormat>Widescreen</PresentationFormat>
  <Paragraphs>109</Paragraphs>
  <Slides>27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Arial</vt:lpstr>
      <vt:lpstr>Calibri</vt:lpstr>
      <vt:lpstr>Univers Condensed Light</vt:lpstr>
      <vt:lpstr>Walbaum Display Light</vt:lpstr>
      <vt:lpstr>AngleLinesVTI</vt:lpstr>
      <vt:lpstr>Vanderbilt University Medical Center</vt:lpstr>
      <vt:lpstr>Table of Contents</vt:lpstr>
      <vt:lpstr>Who?</vt:lpstr>
      <vt:lpstr>PowerPoint Presentation</vt:lpstr>
      <vt:lpstr>Prediction Capabilities</vt:lpstr>
      <vt:lpstr>Data collected</vt:lpstr>
      <vt:lpstr>Analyzing Data</vt:lpstr>
      <vt:lpstr>Removing outliers</vt:lpstr>
      <vt:lpstr>Preprocessing data</vt:lpstr>
      <vt:lpstr>Modeling the data</vt:lpstr>
      <vt:lpstr>Best model</vt:lpstr>
      <vt:lpstr>Comparing Models with different look ahead windows</vt:lpstr>
      <vt:lpstr>the next steps for vanderbilt</vt:lpstr>
      <vt:lpstr>Addendum</vt:lpstr>
      <vt:lpstr>Steps to run notebook</vt:lpstr>
      <vt:lpstr>Additional Graphs</vt:lpstr>
      <vt:lpstr>Additional Graphs</vt:lpstr>
      <vt:lpstr>Additional graphs</vt:lpstr>
      <vt:lpstr>Autocorrelation &amp; Partial</vt:lpstr>
      <vt:lpstr>Sarimax fit and Seasonal decompose</vt:lpstr>
      <vt:lpstr>Arima</vt:lpstr>
      <vt:lpstr>Linear Regression without Outliers</vt:lpstr>
      <vt:lpstr>Least Square REgression</vt:lpstr>
      <vt:lpstr>Prophet with outliers</vt:lpstr>
      <vt:lpstr>Prophet no outliers</vt:lpstr>
      <vt:lpstr>Lstm with actual data only</vt:lpstr>
      <vt:lpstr>Lstm with all lookahead windows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Vanderbilt University Medical Center</dc:title>
  <dc:creator>Yousef Badawy</dc:creator>
  <cp:lastModifiedBy>Yousef Badawy</cp:lastModifiedBy>
  <cp:revision>4</cp:revision>
  <cp:lastPrinted>2021-10-25T16:28:19Z</cp:lastPrinted>
  <dcterms:created xsi:type="dcterms:W3CDTF">2021-10-16T19:07:17Z</dcterms:created>
  <dcterms:modified xsi:type="dcterms:W3CDTF">2021-10-25T16:46:57Z</dcterms:modified>
</cp:coreProperties>
</file>